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92" r:id="rId2"/>
    <p:sldId id="294" r:id="rId3"/>
    <p:sldId id="290" r:id="rId4"/>
    <p:sldId id="295" r:id="rId5"/>
    <p:sldId id="315" r:id="rId6"/>
    <p:sldId id="310" r:id="rId7"/>
    <p:sldId id="311" r:id="rId8"/>
    <p:sldId id="314" r:id="rId9"/>
    <p:sldId id="313" r:id="rId10"/>
    <p:sldId id="312" r:id="rId11"/>
    <p:sldId id="319" r:id="rId12"/>
    <p:sldId id="291" r:id="rId13"/>
    <p:sldId id="287" r:id="rId14"/>
    <p:sldId id="286" r:id="rId15"/>
    <p:sldId id="316" r:id="rId16"/>
    <p:sldId id="317" r:id="rId17"/>
    <p:sldId id="264" r:id="rId18"/>
    <p:sldId id="289" r:id="rId19"/>
    <p:sldId id="318" r:id="rId20"/>
    <p:sldId id="265" r:id="rId21"/>
    <p:sldId id="309" r:id="rId22"/>
    <p:sldId id="276" r:id="rId23"/>
    <p:sldId id="277" r:id="rId24"/>
    <p:sldId id="257" r:id="rId25"/>
    <p:sldId id="269" r:id="rId26"/>
    <p:sldId id="284" r:id="rId27"/>
    <p:sldId id="270" r:id="rId28"/>
    <p:sldId id="321" r:id="rId29"/>
    <p:sldId id="325" r:id="rId30"/>
    <p:sldId id="322" r:id="rId31"/>
    <p:sldId id="324" r:id="rId32"/>
    <p:sldId id="271" r:id="rId33"/>
    <p:sldId id="323" r:id="rId34"/>
    <p:sldId id="272" r:id="rId35"/>
    <p:sldId id="308" r:id="rId36"/>
    <p:sldId id="304" r:id="rId37"/>
    <p:sldId id="332" r:id="rId38"/>
    <p:sldId id="300" r:id="rId39"/>
    <p:sldId id="305" r:id="rId40"/>
    <p:sldId id="306" r:id="rId41"/>
    <p:sldId id="299" r:id="rId42"/>
    <p:sldId id="296" r:id="rId43"/>
    <p:sldId id="331" r:id="rId44"/>
    <p:sldId id="326" r:id="rId45"/>
    <p:sldId id="327" r:id="rId46"/>
    <p:sldId id="328" r:id="rId47"/>
    <p:sldId id="330" r:id="rId48"/>
    <p:sldId id="329" r:id="rId49"/>
    <p:sldId id="280" r:id="rId50"/>
    <p:sldId id="274" r:id="rId51"/>
    <p:sldId id="259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41" autoAdjust="0"/>
  </p:normalViewPr>
  <p:slideViewPr>
    <p:cSldViewPr snapToGrid="0" showGuides="1">
      <p:cViewPr>
        <p:scale>
          <a:sx n="75" d="100"/>
          <a:sy n="75" d="100"/>
        </p:scale>
        <p:origin x="-1450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295DC-B17F-4F19-BC18-BD46B068C932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0899D-9FC1-4096-B3CA-0D926AE21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1</a:t>
            </a:fld>
            <a:endParaRPr lang="en-S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39D02-30C3-466B-BFD7-378AAE120F09}" type="slidenum">
              <a:rPr lang="ja-JP" altLang="en-US"/>
              <a:pPr/>
              <a:t>10</a:t>
            </a:fld>
            <a:endParaRPr lang="en-US" altLang="ja-JP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http://www.kpsec.freeuk.com/components/led.htm</a:t>
            </a:r>
            <a:endParaRPr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11</a:t>
            </a:fld>
            <a:endParaRPr lang="en-SG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7C3DEE-35A8-4733-AC27-57CFAD3481E9}" type="slidenum">
              <a:rPr lang="en-US"/>
              <a:pPr/>
              <a:t>12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7C3DEE-35A8-4733-AC27-57CFAD3481E9}" type="slidenum">
              <a:rPr lang="en-US"/>
              <a:pPr/>
              <a:t>13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F5534-EB36-4DA1-9B84-979995F9718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F5534-EB36-4DA1-9B84-979995F9718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F5534-EB36-4DA1-9B84-979995F9718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17</a:t>
            </a:fld>
            <a:endParaRPr lang="en-SG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18</a:t>
            </a:fld>
            <a:endParaRPr lang="en-SG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19</a:t>
            </a:fld>
            <a:endParaRPr lang="en-S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83851-78C4-48B2-B8B0-C2D7206D7B7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20</a:t>
            </a:fld>
            <a:endParaRPr lang="en-SG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83851-78C4-48B2-B8B0-C2D7206D7B7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84F20-D297-4AE0-B24D-41A66C672D60}" type="slidenum">
              <a:rPr lang="ja-JP" altLang="en-US"/>
              <a:pPr/>
              <a:t>22</a:t>
            </a:fld>
            <a:endParaRPr lang="en-US" altLang="ja-JP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9E141E-BA80-45B3-899E-EF714D6781CC}" type="slidenum">
              <a:rPr lang="ja-JP" altLang="en-US"/>
              <a:pPr/>
              <a:t>23</a:t>
            </a:fld>
            <a:endParaRPr lang="en-US" altLang="ja-JP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24</a:t>
            </a:fld>
            <a:endParaRPr lang="en-SG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25</a:t>
            </a:fld>
            <a:endParaRPr lang="en-SG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83851-78C4-48B2-B8B0-C2D7206D7B7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27</a:t>
            </a:fld>
            <a:endParaRPr lang="en-SG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28</a:t>
            </a:fld>
            <a:endParaRPr lang="en-SG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29</a:t>
            </a:fld>
            <a:endParaRPr lang="en-S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D9AFB5-315E-428C-BA75-08538414D2B7}" type="slidenum">
              <a:rPr lang="ja-JP" altLang="en-US"/>
              <a:pPr/>
              <a:t>3</a:t>
            </a:fld>
            <a:endParaRPr lang="en-US" altLang="ja-JP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30</a:t>
            </a:fld>
            <a:endParaRPr lang="en-SG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31</a:t>
            </a:fld>
            <a:endParaRPr lang="en-SG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32</a:t>
            </a:fld>
            <a:endParaRPr lang="en-SG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33</a:t>
            </a:fld>
            <a:endParaRPr lang="en-SG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Linear Servo</a:t>
            </a:r>
          </a:p>
          <a:p>
            <a:r>
              <a:rPr lang="en-US" dirty="0" smtClean="0"/>
              <a:t>DC Motor</a:t>
            </a:r>
          </a:p>
          <a:p>
            <a:r>
              <a:rPr lang="en-US" dirty="0" smtClean="0"/>
              <a:t>DC Geared Motor</a:t>
            </a:r>
          </a:p>
          <a:p>
            <a:r>
              <a:rPr lang="en-US" dirty="0" smtClean="0"/>
              <a:t>Solenoid</a:t>
            </a:r>
          </a:p>
          <a:p>
            <a:r>
              <a:rPr lang="en-US" dirty="0" smtClean="0"/>
              <a:t>Stepper Motor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34</a:t>
            </a:fld>
            <a:endParaRPr lang="en-SG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35</a:t>
            </a:fld>
            <a:endParaRPr lang="en-SG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36</a:t>
            </a:fld>
            <a:endParaRPr lang="en-SG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37</a:t>
            </a:fld>
            <a:endParaRPr lang="en-SG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38</a:t>
            </a:fld>
            <a:endParaRPr lang="en-SG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39</a:t>
            </a:fld>
            <a:endParaRPr lang="en-S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</a:t>
            </a:fld>
            <a:endParaRPr lang="en-SG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40</a:t>
            </a:fld>
            <a:endParaRPr lang="en-SG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41</a:t>
            </a:fld>
            <a:endParaRPr lang="en-SG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42</a:t>
            </a:fld>
            <a:endParaRPr lang="en-SG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43</a:t>
            </a:fld>
            <a:endParaRPr lang="en-SG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44</a:t>
            </a:fld>
            <a:endParaRPr lang="en-SG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45</a:t>
            </a:fld>
            <a:endParaRPr lang="en-SG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46</a:t>
            </a:fld>
            <a:endParaRPr lang="en-SG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47</a:t>
            </a:fld>
            <a:endParaRPr lang="en-SG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48</a:t>
            </a:fld>
            <a:endParaRPr lang="en-SG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49</a:t>
            </a:fld>
            <a:endParaRPr lang="en-S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D9AFB5-315E-428C-BA75-08538414D2B7}" type="slidenum">
              <a:rPr lang="ja-JP" altLang="en-US"/>
              <a:pPr/>
              <a:t>5</a:t>
            </a:fld>
            <a:endParaRPr lang="en-US" altLang="ja-JP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50</a:t>
            </a:fld>
            <a:endParaRPr lang="en-SG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0899D-9FC1-4096-B3CA-0D926AE21C70}" type="slidenum">
              <a:rPr lang="en-SG" smtClean="0"/>
              <a:pPr/>
              <a:t>51</a:t>
            </a:fld>
            <a:endParaRPr lang="en-SG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4F18D1-144A-4950-8BF5-4E108948FCA3}" type="slidenum">
              <a:rPr lang="ja-JP" altLang="en-US"/>
              <a:pPr/>
              <a:t>6</a:t>
            </a:fld>
            <a:endParaRPr lang="en-US" altLang="ja-JP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E6AB6-6B8F-4EDE-B606-4FC20FD31893}" type="slidenum">
              <a:rPr lang="ja-JP" altLang="en-US"/>
              <a:pPr/>
              <a:t>7</a:t>
            </a:fld>
            <a:endParaRPr lang="en-US" altLang="ja-JP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altLang="ja-JP" dirty="0" smtClean="0"/>
              <a:t>x= A sin(wt + j)</a:t>
            </a:r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42084-BE61-4485-9EB3-F52AC071E873}" type="slidenum">
              <a:rPr lang="ja-JP" altLang="en-US"/>
              <a:pPr/>
              <a:t>8</a:t>
            </a:fld>
            <a:endParaRPr lang="en-US" altLang="ja-JP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http://www.kpsec.freeuk.com/components/led.htm</a:t>
            </a:r>
            <a:endParaRPr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A9A80-91A2-4297-8171-8FB4F0F79E5F}" type="slidenum">
              <a:rPr lang="ja-JP" altLang="en-US"/>
              <a:pPr/>
              <a:t>9</a:t>
            </a:fld>
            <a:endParaRPr lang="en-US" altLang="ja-JP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92DC7-66C0-45F2-810A-8A060D21FE29}" type="datetimeFigureOut">
              <a:rPr lang="en-SG" smtClean="0"/>
              <a:pPr/>
              <a:t>4/9/2012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C3246-F045-4886-8213-334245548DE9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Inconsolata" pitchFamily="49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feature=player_embedded&amp;v=FEPgLbPv6NM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q5u7jFQFCg&amp;feature=relmfu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IGTD1WGFd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4volt.com/Blog/archive/2009/01/05/laser-cut-gears-and-inkscape.aspx" TargetMode="External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object.com/category/15-videos-of-amazing-rolling-ball-machines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gbotic.com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08" y="2130425"/>
            <a:ext cx="9109012" cy="1470025"/>
          </a:xfrm>
        </p:spPr>
        <p:txBody>
          <a:bodyPr/>
          <a:lstStyle/>
          <a:p>
            <a:r>
              <a:rPr lang="en-US" altLang="ja-JP" sz="4000" dirty="0" smtClean="0"/>
              <a:t>C0Ding Workshop Wk03:</a:t>
            </a:r>
            <a:r>
              <a:rPr lang="en-US" altLang="ja-JP" sz="4000" dirty="0" smtClean="0">
                <a:solidFill>
                  <a:schemeClr val="bg2">
                    <a:lumMod val="50000"/>
                  </a:schemeClr>
                </a:solidFill>
              </a:rPr>
              <a:t>Yuta Nakayama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1 Schematic - CProgram FilesEAGLE-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088" y="1838325"/>
            <a:ext cx="4054475" cy="4060825"/>
          </a:xfrm>
          <a:prstGeom prst="rect">
            <a:avLst/>
          </a:prstGeom>
          <a:noFill/>
        </p:spPr>
      </p:pic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800" dirty="0">
                <a:ea typeface="ＭＳ Ｐゴシック" pitchFamily="34" charset="-128"/>
              </a:rPr>
              <a:t>How to lit a LED?</a:t>
            </a:r>
            <a:br>
              <a:rPr lang="en-US" altLang="ja-JP" sz="2800" dirty="0">
                <a:ea typeface="ＭＳ Ｐゴシック" pitchFamily="34" charset="-128"/>
              </a:rPr>
            </a:br>
            <a:r>
              <a:rPr lang="en-US" altLang="ja-JP" sz="2800" dirty="0">
                <a:ea typeface="ＭＳ Ｐゴシック" pitchFamily="34" charset="-128"/>
              </a:rPr>
              <a:t>= How to choose resistor value?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43438" y="1600200"/>
            <a:ext cx="4038600" cy="4527550"/>
          </a:xfrm>
        </p:spPr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R = (Vs - </a:t>
            </a:r>
            <a:r>
              <a:rPr lang="en-US" altLang="ja-JP" dirty="0" err="1">
                <a:ea typeface="ＭＳ Ｐゴシック" pitchFamily="34" charset="-128"/>
              </a:rPr>
              <a:t>Vl</a:t>
            </a:r>
            <a:r>
              <a:rPr lang="en-US" altLang="ja-JP" dirty="0">
                <a:ea typeface="ＭＳ Ｐゴシック" pitchFamily="34" charset="-128"/>
              </a:rPr>
              <a:t>) / </a:t>
            </a:r>
            <a:r>
              <a:rPr lang="en-US" altLang="ja-JP" dirty="0" smtClean="0">
                <a:ea typeface="ＭＳ Ｐゴシック" pitchFamily="34" charset="-128"/>
              </a:rPr>
              <a:t>I</a:t>
            </a:r>
          </a:p>
          <a:p>
            <a:pPr>
              <a:buNone/>
            </a:pPr>
            <a:r>
              <a:rPr lang="en-US" altLang="ja-JP" dirty="0" smtClean="0">
                <a:ea typeface="ＭＳ Ｐゴシック" pitchFamily="34" charset="-128"/>
              </a:rPr>
              <a:t>   </a:t>
            </a:r>
            <a:endParaRPr lang="en-US" altLang="ja-JP" dirty="0">
              <a:ea typeface="ＭＳ Ｐゴシック" pitchFamily="34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Vs = </a:t>
            </a:r>
            <a:r>
              <a:rPr lang="en-US" altLang="ja-JP" dirty="0" smtClean="0">
                <a:ea typeface="ＭＳ Ｐゴシック" pitchFamily="34" charset="-128"/>
              </a:rPr>
              <a:t>5v</a:t>
            </a:r>
            <a:endParaRPr lang="en-US" altLang="ja-JP" dirty="0">
              <a:ea typeface="ＭＳ Ｐゴシック" pitchFamily="34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altLang="ja-JP" dirty="0" err="1">
                <a:ea typeface="ＭＳ Ｐゴシック" pitchFamily="34" charset="-128"/>
              </a:rPr>
              <a:t>Vl</a:t>
            </a:r>
            <a:r>
              <a:rPr lang="en-US" altLang="ja-JP" dirty="0">
                <a:ea typeface="ＭＳ Ｐゴシック" pitchFamily="34" charset="-128"/>
              </a:rPr>
              <a:t> = 1.5</a:t>
            </a:r>
          </a:p>
          <a:p>
            <a:pPr lvl="1"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I = 20mA(0.02A) </a:t>
            </a:r>
          </a:p>
          <a:p>
            <a:pPr lvl="1">
              <a:buFont typeface="Wingdings" pitchFamily="2" charset="2"/>
              <a:buNone/>
            </a:pPr>
            <a:endParaRPr lang="en-US" altLang="ja-JP" b="1" dirty="0">
              <a:ea typeface="ＭＳ Ｐゴシック" pitchFamily="34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altLang="ja-JP" b="1" dirty="0">
                <a:ea typeface="ＭＳ Ｐゴシック" pitchFamily="34" charset="-128"/>
              </a:rPr>
              <a:t>R </a:t>
            </a:r>
            <a:r>
              <a:rPr lang="en-US" altLang="ja-JP" dirty="0">
                <a:ea typeface="ＭＳ Ｐゴシック" pitchFamily="34" charset="-128"/>
              </a:rPr>
              <a:t>= (9 </a:t>
            </a:r>
            <a:r>
              <a:rPr lang="en-US" altLang="ja-JP" dirty="0">
                <a:latin typeface="Arial"/>
                <a:ea typeface="ＭＳ Ｐゴシック" pitchFamily="34" charset="-128"/>
              </a:rPr>
              <a:t>–</a:t>
            </a:r>
            <a:r>
              <a:rPr lang="en-US" altLang="ja-JP" dirty="0">
                <a:ea typeface="ＭＳ Ｐゴシック" pitchFamily="34" charset="-128"/>
              </a:rPr>
              <a:t> 1.5) / 0.02 </a:t>
            </a:r>
          </a:p>
          <a:p>
            <a:pPr lvl="1"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	 = </a:t>
            </a:r>
            <a:r>
              <a:rPr lang="en-US" altLang="ja-JP" b="1" dirty="0">
                <a:ea typeface="ＭＳ Ｐゴシック" pitchFamily="34" charset="-128"/>
              </a:rPr>
              <a:t>375 ohm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563563" y="3151188"/>
            <a:ext cx="55721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sz="2400" b="1">
                <a:ea typeface="ＭＳ Ｐゴシック" pitchFamily="34" charset="-128"/>
              </a:rPr>
              <a:t>Vs</a:t>
            </a:r>
            <a:endParaRPr lang="ja-JP" altLang="en-US" sz="2400" b="1">
              <a:ea typeface="ＭＳ Ｐゴシック" pitchFamily="34" charset="-128"/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3873500" y="4333875"/>
            <a:ext cx="4714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sz="2400" b="1">
                <a:ea typeface="ＭＳ Ｐゴシック" pitchFamily="34" charset="-128"/>
              </a:rPr>
              <a:t>Vl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2984500" y="2806700"/>
            <a:ext cx="40481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sz="2400" b="1">
                <a:ea typeface="ＭＳ Ｐゴシック" pitchFamily="34" charset="-128"/>
              </a:rPr>
              <a:t>R</a:t>
            </a: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 flipV="1">
            <a:off x="809625" y="2968625"/>
            <a:ext cx="0" cy="254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3687763" y="3657600"/>
            <a:ext cx="2682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sz="2400" b="1">
                <a:ea typeface="ＭＳ Ｐゴシック" pitchFamily="34" charset="-128"/>
              </a:rPr>
              <a:t>I</a:t>
            </a:r>
          </a:p>
        </p:txBody>
      </p:sp>
      <p:sp>
        <p:nvSpPr>
          <p:cNvPr id="56330" name="Line 10"/>
          <p:cNvSpPr>
            <a:spLocks noChangeShapeType="1"/>
          </p:cNvSpPr>
          <p:nvPr/>
        </p:nvSpPr>
        <p:spPr bwMode="auto">
          <a:xfrm>
            <a:off x="3671888" y="3778250"/>
            <a:ext cx="0" cy="344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Cable Color Convention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Power Line    =   RED</a:t>
            </a:r>
          </a:p>
          <a:p>
            <a:pPr>
              <a:buNone/>
            </a:pPr>
            <a:r>
              <a:rPr lang="en-US" dirty="0" smtClean="0"/>
              <a:t>Ground Line  =   Black</a:t>
            </a:r>
          </a:p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Signal Line     =   Blue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4788024" y="1700808"/>
            <a:ext cx="216024" cy="97210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5177409" y="1844824"/>
            <a:ext cx="2706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Helps you to find out </a:t>
            </a:r>
          </a:p>
          <a:p>
            <a:r>
              <a:rPr lang="en-US" b="1" dirty="0" smtClean="0"/>
              <a:t>Short circuit</a:t>
            </a:r>
            <a:r>
              <a:rPr lang="en-US" dirty="0" smtClean="0"/>
              <a:t>/Power failure </a:t>
            </a:r>
            <a:endParaRPr lang="en-SG" dirty="0"/>
          </a:p>
        </p:txBody>
      </p:sp>
      <p:pic>
        <p:nvPicPr>
          <p:cNvPr id="6" name="Picture 1" descr="D:\yuta\Dropbox\C0ding Workshop\Wk02\Week02\01_blink\01_blink_bb.jpg"/>
          <p:cNvPicPr>
            <a:picLocks noChangeAspect="1" noChangeArrowheads="1"/>
          </p:cNvPicPr>
          <p:nvPr/>
        </p:nvPicPr>
        <p:blipFill>
          <a:blip r:embed="rId3" cstate="print"/>
          <a:srcRect r="47242"/>
          <a:stretch>
            <a:fillRect/>
          </a:stretch>
        </p:blipFill>
        <p:spPr bwMode="auto">
          <a:xfrm>
            <a:off x="4824028" y="2672916"/>
            <a:ext cx="3492388" cy="41131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2288313"/>
            <a:ext cx="4932548" cy="3408939"/>
          </a:xfrm>
          <a:prstGeom prst="rect">
            <a:avLst/>
          </a:prstGeom>
          <a:noFill/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err="1" smtClean="0"/>
              <a:t>Arduino</a:t>
            </a:r>
            <a:r>
              <a:rPr lang="en-US" altLang="ja-JP" dirty="0" smtClean="0"/>
              <a:t> Board(Power Signal)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7564" y="2636912"/>
            <a:ext cx="18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1.USB Jack(to PC)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6" name="Left Brace 25"/>
          <p:cNvSpPr/>
          <p:nvPr/>
        </p:nvSpPr>
        <p:spPr>
          <a:xfrm rot="10800000">
            <a:off x="6691743" y="3232765"/>
            <a:ext cx="152398" cy="359218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ounded Rectangle 26"/>
          <p:cNvSpPr/>
          <p:nvPr/>
        </p:nvSpPr>
        <p:spPr>
          <a:xfrm>
            <a:off x="2555776" y="4185084"/>
            <a:ext cx="828092" cy="684076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215516" y="4186825"/>
            <a:ext cx="234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5v regulator</a:t>
            </a:r>
            <a:r>
              <a:rPr lang="en-US" dirty="0" smtClean="0">
                <a:solidFill>
                  <a:srgbClr val="7030A0"/>
                </a:solidFill>
              </a:rPr>
              <a:t>: regulate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power input into 5v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5616" y="2998693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dirty="0" smtClean="0"/>
              <a:t>GND</a:t>
            </a:r>
            <a:endParaRPr lang="en-SG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655676" y="3212976"/>
            <a:ext cx="154817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655676" y="3429000"/>
            <a:ext cx="14761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6981" y="5543944"/>
            <a:ext cx="283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2.Power Jack(to AC adaptor)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3588" y="4906905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7v-12v</a:t>
            </a:r>
          </a:p>
          <a:p>
            <a:r>
              <a:rPr lang="en-US" dirty="0" smtClean="0"/>
              <a:t>GND</a:t>
            </a:r>
            <a:endParaRPr lang="en-SG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655676" y="5121188"/>
            <a:ext cx="154817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655676" y="5337212"/>
            <a:ext cx="14761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16016" y="558924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38777" y="5985284"/>
            <a:ext cx="21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3. Vin(to Battery etc.)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17493" y="5985284"/>
            <a:ext cx="81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7v-12v</a:t>
            </a:r>
          </a:p>
          <a:p>
            <a:endParaRPr lang="en-SG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5400092" y="5409220"/>
            <a:ext cx="0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267744" y="4545124"/>
            <a:ext cx="576064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067944" y="1592796"/>
            <a:ext cx="445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/>
              <a:t>AREF: </a:t>
            </a:r>
            <a:r>
              <a:rPr lang="en-SG" dirty="0" smtClean="0"/>
              <a:t>Reference voltage for the </a:t>
            </a:r>
            <a:r>
              <a:rPr lang="en-SG" dirty="0" err="1" smtClean="0"/>
              <a:t>analog</a:t>
            </a:r>
            <a:r>
              <a:rPr lang="en-SG" dirty="0" smtClean="0"/>
              <a:t> inputs</a:t>
            </a:r>
            <a:endParaRPr lang="en-SG" dirty="0"/>
          </a:p>
        </p:txBody>
      </p:sp>
      <p:sp>
        <p:nvSpPr>
          <p:cNvPr id="56" name="TextBox 55"/>
          <p:cNvSpPr txBox="1"/>
          <p:nvPr/>
        </p:nvSpPr>
        <p:spPr>
          <a:xfrm>
            <a:off x="3491880" y="1414517"/>
            <a:ext cx="81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0v-5v</a:t>
            </a:r>
          </a:p>
          <a:p>
            <a:endParaRPr lang="en-SG" dirty="0"/>
          </a:p>
        </p:txBody>
      </p:sp>
      <p:cxnSp>
        <p:nvCxnSpPr>
          <p:cNvPr id="57" name="Straight Arrow Connector 56"/>
          <p:cNvCxnSpPr/>
          <p:nvPr/>
        </p:nvCxnSpPr>
        <p:spPr>
          <a:xfrm rot="10800000" flipV="1">
            <a:off x="3995937" y="1772816"/>
            <a:ext cx="0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err="1" smtClean="0"/>
              <a:t>Arduino</a:t>
            </a:r>
            <a:r>
              <a:rPr lang="en-US" altLang="ja-JP" dirty="0" smtClean="0"/>
              <a:t> Board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5450" y="1901891"/>
            <a:ext cx="5543550" cy="405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 Brace 6"/>
          <p:cNvSpPr/>
          <p:nvPr/>
        </p:nvSpPr>
        <p:spPr>
          <a:xfrm rot="16200000" flipH="1">
            <a:off x="5241687" y="790874"/>
            <a:ext cx="324172" cy="2478794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Left Brace 7"/>
          <p:cNvSpPr/>
          <p:nvPr/>
        </p:nvSpPr>
        <p:spPr>
          <a:xfrm rot="5400000" flipH="1">
            <a:off x="6021920" y="5397362"/>
            <a:ext cx="273018" cy="103558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4322601" y="139654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Digital </a:t>
            </a:r>
            <a:r>
              <a:rPr lang="en-US" dirty="0" err="1" smtClean="0">
                <a:solidFill>
                  <a:srgbClr val="7030A0"/>
                </a:solidFill>
              </a:rPr>
              <a:t>Input/Output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2659" y="610431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Analog Input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23607" y="3200399"/>
            <a:ext cx="631767" cy="4239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Left Brace 13"/>
          <p:cNvSpPr/>
          <p:nvPr/>
        </p:nvSpPr>
        <p:spPr>
          <a:xfrm rot="5400000" flipH="1">
            <a:off x="4698970" y="5250374"/>
            <a:ext cx="243833" cy="1347651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/>
          <p:cNvSpPr txBox="1"/>
          <p:nvPr/>
        </p:nvSpPr>
        <p:spPr>
          <a:xfrm>
            <a:off x="4053780" y="610708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Power Pins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5976" y="368253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TX+RX monitor LEDs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04560" y="3291842"/>
            <a:ext cx="631767" cy="22028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6844080" y="321939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Power LED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521528" y="2244436"/>
            <a:ext cx="554182" cy="54864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/>
          <p:cNvSpPr txBox="1"/>
          <p:nvPr/>
        </p:nvSpPr>
        <p:spPr>
          <a:xfrm>
            <a:off x="1665266" y="188976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Reset Button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1696596" y="2787268"/>
            <a:ext cx="315083" cy="103558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/>
          <p:cNvSpPr txBox="1"/>
          <p:nvPr/>
        </p:nvSpPr>
        <p:spPr>
          <a:xfrm>
            <a:off x="354608" y="31178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USB Jack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4" name="Left Brace 23"/>
          <p:cNvSpPr/>
          <p:nvPr/>
        </p:nvSpPr>
        <p:spPr>
          <a:xfrm>
            <a:off x="1973687" y="4710279"/>
            <a:ext cx="315083" cy="103558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/>
          <p:cNvSpPr txBox="1"/>
          <p:nvPr/>
        </p:nvSpPr>
        <p:spPr>
          <a:xfrm>
            <a:off x="631699" y="504087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Power Jack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6" name="Left Brace 25"/>
          <p:cNvSpPr/>
          <p:nvPr/>
        </p:nvSpPr>
        <p:spPr>
          <a:xfrm rot="10800000">
            <a:off x="6691743" y="3232765"/>
            <a:ext cx="152398" cy="359218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dirty="0" err="1" smtClean="0"/>
              <a:t>digitalWrite</a:t>
            </a:r>
            <a:r>
              <a:rPr lang="en-US" sz="4100" dirty="0" smtClean="0"/>
              <a:t>(</a:t>
            </a:r>
            <a:r>
              <a:rPr lang="en-US" sz="4100" dirty="0" err="1" smtClean="0"/>
              <a:t>pin,value</a:t>
            </a:r>
            <a:r>
              <a:rPr lang="en-US" sz="4100" dirty="0" smtClean="0"/>
              <a:t>)</a:t>
            </a:r>
            <a:endParaRPr lang="en-US" sz="4100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512445" y="4876800"/>
            <a:ext cx="382329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000" dirty="0" err="1" smtClean="0">
                <a:latin typeface="Helvetica" pitchFamily="34" charset="0"/>
              </a:rPr>
              <a:t>digitalWrite</a:t>
            </a:r>
            <a:r>
              <a:rPr lang="en-US" sz="3000" dirty="0" smtClean="0">
                <a:latin typeface="Helvetica" pitchFamily="34" charset="0"/>
              </a:rPr>
              <a:t>(11,LOW</a:t>
            </a:r>
            <a:r>
              <a:rPr lang="en-US" sz="3000" dirty="0">
                <a:latin typeface="Helvetica" pitchFamily="34" charset="0"/>
              </a:rPr>
              <a:t>);</a:t>
            </a:r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452438" y="2146300"/>
            <a:ext cx="390824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000" dirty="0" err="1" smtClean="0">
                <a:latin typeface="Helvetica" pitchFamily="34" charset="0"/>
              </a:rPr>
              <a:t>digitalWrite</a:t>
            </a:r>
            <a:r>
              <a:rPr lang="en-US" sz="3000" dirty="0" smtClean="0">
                <a:latin typeface="Helvetica" pitchFamily="34" charset="0"/>
              </a:rPr>
              <a:t>(11,</a:t>
            </a:r>
            <a:r>
              <a:rPr lang="en-US" sz="3000" dirty="0" smtClean="0">
                <a:solidFill>
                  <a:srgbClr val="FF0000"/>
                </a:solidFill>
                <a:latin typeface="Helvetica" pitchFamily="34" charset="0"/>
              </a:rPr>
              <a:t>HIGH</a:t>
            </a:r>
            <a:r>
              <a:rPr lang="en-US" sz="3000" dirty="0">
                <a:latin typeface="Helvetica" pitchFamily="34" charset="0"/>
              </a:rPr>
              <a:t>);</a:t>
            </a:r>
          </a:p>
        </p:txBody>
      </p:sp>
      <p:sp>
        <p:nvSpPr>
          <p:cNvPr id="117782" name="Line 22"/>
          <p:cNvSpPr>
            <a:spLocks noChangeShapeType="1"/>
          </p:cNvSpPr>
          <p:nvPr/>
        </p:nvSpPr>
        <p:spPr bwMode="auto">
          <a:xfrm>
            <a:off x="374650" y="3813175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pic>
        <p:nvPicPr>
          <p:cNvPr id="36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44108" y="1628800"/>
            <a:ext cx="2988332" cy="206527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5004048" y="20248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82090" y="21868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382090" y="2294874"/>
            <a:ext cx="73808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804248" y="1160748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984268" y="1412776"/>
            <a:ext cx="0" cy="6120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04" y="4329100"/>
            <a:ext cx="2988332" cy="206527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4968044" y="47251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346086" y="48871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346086" y="4995174"/>
            <a:ext cx="156617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948264" y="4221088"/>
            <a:ext cx="0" cy="7560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dirty="0" err="1" smtClean="0"/>
              <a:t>digitalRead</a:t>
            </a:r>
            <a:r>
              <a:rPr lang="en-US" sz="4100" dirty="0" smtClean="0"/>
              <a:t>(pin)</a:t>
            </a:r>
            <a:endParaRPr lang="en-US" sz="4100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17782" name="Line 22"/>
          <p:cNvSpPr>
            <a:spLocks noChangeShapeType="1"/>
          </p:cNvSpPr>
          <p:nvPr/>
        </p:nvSpPr>
        <p:spPr bwMode="auto">
          <a:xfrm>
            <a:off x="374650" y="3813175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pic>
        <p:nvPicPr>
          <p:cNvPr id="36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44108" y="1628800"/>
            <a:ext cx="2988332" cy="206527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5004048" y="20248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82090" y="21868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382090" y="2294874"/>
            <a:ext cx="73808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480212" y="108874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2.5~5v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948264" y="1412776"/>
            <a:ext cx="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04" y="4329100"/>
            <a:ext cx="2988332" cy="206527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4968044" y="47251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346086" y="48871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346086" y="4995174"/>
            <a:ext cx="666074" cy="180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948264" y="4221088"/>
            <a:ext cx="0" cy="7560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43608" y="2060848"/>
            <a:ext cx="24842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>
                <a:solidFill>
                  <a:srgbClr val="FF0000"/>
                </a:solidFill>
                <a:latin typeface="Helvetica" pitchFamily="34" charset="0"/>
              </a:rPr>
              <a:t>HIGH</a:t>
            </a:r>
            <a:endParaRPr lang="en-SG" sz="6600" dirty="0"/>
          </a:p>
        </p:txBody>
      </p:sp>
      <p:sp>
        <p:nvSpPr>
          <p:cNvPr id="20" name="Rectangle 19"/>
          <p:cNvSpPr/>
          <p:nvPr/>
        </p:nvSpPr>
        <p:spPr>
          <a:xfrm>
            <a:off x="1043608" y="4365104"/>
            <a:ext cx="24842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>
                <a:latin typeface="Helvetica" pitchFamily="34" charset="0"/>
              </a:rPr>
              <a:t>LOW</a:t>
            </a:r>
            <a:endParaRPr lang="en-SG" sz="6600" dirty="0"/>
          </a:p>
        </p:txBody>
      </p:sp>
      <p:sp>
        <p:nvSpPr>
          <p:cNvPr id="22" name="TextBox 21"/>
          <p:cNvSpPr txBox="1"/>
          <p:nvPr/>
        </p:nvSpPr>
        <p:spPr>
          <a:xfrm>
            <a:off x="6444208" y="3897052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GND(0v)~2.4v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100" dirty="0" err="1" smtClean="0"/>
              <a:t>analogWrite</a:t>
            </a:r>
            <a:r>
              <a:rPr lang="en-US" sz="4100" dirty="0" smtClean="0"/>
              <a:t>(</a:t>
            </a:r>
            <a:r>
              <a:rPr lang="en-US" sz="4100" dirty="0" err="1" smtClean="0"/>
              <a:t>pin,val</a:t>
            </a:r>
            <a:r>
              <a:rPr lang="en-US" sz="4100" dirty="0" smtClean="0"/>
              <a:t>),/</a:t>
            </a:r>
            <a:r>
              <a:rPr lang="en-US" sz="4100" dirty="0" err="1" smtClean="0"/>
              <a:t>analogRead</a:t>
            </a:r>
            <a:r>
              <a:rPr lang="en-US" sz="4100" dirty="0" smtClean="0"/>
              <a:t>(pin)</a:t>
            </a:r>
            <a:endParaRPr lang="en-US" sz="4100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17782" name="Line 22"/>
          <p:cNvSpPr>
            <a:spLocks noChangeShapeType="1"/>
          </p:cNvSpPr>
          <p:nvPr/>
        </p:nvSpPr>
        <p:spPr bwMode="auto">
          <a:xfrm>
            <a:off x="374650" y="3813175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pic>
        <p:nvPicPr>
          <p:cNvPr id="36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44108" y="1628800"/>
            <a:ext cx="2988332" cy="206527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5004048" y="20248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82090" y="21868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382090" y="2294874"/>
            <a:ext cx="73808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60232" y="1088740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0~5v(PWM)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984268" y="1448780"/>
            <a:ext cx="0" cy="6840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://arduino.cc/en/uploads/Main/ArduinoUno_R3_Fron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04" y="4329100"/>
            <a:ext cx="2988332" cy="206527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4968044" y="4725144"/>
            <a:ext cx="4523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5v</a:t>
            </a:r>
          </a:p>
          <a:p>
            <a:r>
              <a:rPr lang="en-US" sz="1100" dirty="0" smtClean="0"/>
              <a:t>GND</a:t>
            </a:r>
            <a:endParaRPr lang="en-SG" sz="11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346086" y="4887162"/>
            <a:ext cx="7740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346086" y="4995174"/>
            <a:ext cx="666074" cy="1800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776356" y="6129300"/>
            <a:ext cx="0" cy="3960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52320" y="6488668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0~5v(AREF)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532" y="2044005"/>
            <a:ext cx="44358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Output analog-signal(PWM): </a:t>
            </a:r>
          </a:p>
          <a:p>
            <a:r>
              <a:rPr lang="en-US" sz="2800" dirty="0" smtClean="0"/>
              <a:t>          value : 0 ~  255</a:t>
            </a:r>
          </a:p>
          <a:p>
            <a:r>
              <a:rPr lang="en-US" sz="2800" dirty="0" smtClean="0"/>
              <a:t>        voltage: 0 ~  5v</a:t>
            </a:r>
            <a:endParaRPr lang="en-SG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431540" y="4329100"/>
            <a:ext cx="44284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Read analog-signal: </a:t>
            </a:r>
          </a:p>
          <a:p>
            <a:r>
              <a:rPr lang="en-US" sz="2800" dirty="0" smtClean="0"/>
              <a:t>          voltage : 0 ~  5v(</a:t>
            </a:r>
            <a:r>
              <a:rPr lang="en-US" sz="2800" dirty="0" smtClean="0">
                <a:solidFill>
                  <a:srgbClr val="FF0000"/>
                </a:solidFill>
              </a:rPr>
              <a:t>AREF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          value:     0 ~  1023</a:t>
            </a:r>
            <a:endParaRPr lang="en-SG" sz="2800" dirty="0"/>
          </a:p>
        </p:txBody>
      </p:sp>
      <p:sp>
        <p:nvSpPr>
          <p:cNvPr id="26" name="Rectangle 25"/>
          <p:cNvSpPr/>
          <p:nvPr/>
        </p:nvSpPr>
        <p:spPr>
          <a:xfrm>
            <a:off x="6444208" y="3887760"/>
            <a:ext cx="2468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AREF: </a:t>
            </a:r>
            <a:r>
              <a:rPr lang="en-SG" dirty="0" smtClean="0">
                <a:solidFill>
                  <a:srgbClr val="FF0000"/>
                </a:solidFill>
              </a:rPr>
              <a:t>Reference voltage</a:t>
            </a:r>
            <a:endParaRPr lang="en-SG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696236" y="4293096"/>
            <a:ext cx="1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Sources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57"/>
            <a:ext cx="8543292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dry-cell battery        Li-poly battery       </a:t>
            </a:r>
            <a:r>
              <a:rPr lang="en-US" dirty="0" err="1" smtClean="0"/>
              <a:t>ACAdaptor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(1.2 ~ 1.5v)              (3v ~ 3.7v)            (5v ~ 24v)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4034" name="Picture 2" descr="http://stuffyoudontwant.com/wp-content/uploads/2011/10/Duracell-Battery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168860"/>
            <a:ext cx="2857500" cy="2857500"/>
          </a:xfrm>
          <a:prstGeom prst="rect">
            <a:avLst/>
          </a:prstGeom>
          <a:noFill/>
        </p:spPr>
      </p:pic>
      <p:pic>
        <p:nvPicPr>
          <p:cNvPr id="44036" name="Picture 4" descr="http://www.hobbytronics.co.uk/image/cache/data/sparkfun/lipo-1000mah-500x5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2095500"/>
            <a:ext cx="2772308" cy="2772308"/>
          </a:xfrm>
          <a:prstGeom prst="rect">
            <a:avLst/>
          </a:prstGeom>
          <a:noFill/>
        </p:spPr>
      </p:pic>
      <p:pic>
        <p:nvPicPr>
          <p:cNvPr id="44038" name="Picture 6" descr="http://www.survivingnstyle.com/product_images/e/427/KA500_600_AC_Adapter__15054_zoo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2168860"/>
            <a:ext cx="2622376" cy="2760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Types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69634" name="Picture 2" descr="http://upload.wikimedia.org/wikipedia/commons/thumb/c/c7/Coin-cells.jpg/220px-Coin-cel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2686050"/>
            <a:ext cx="2095500" cy="14859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167844" y="4293096"/>
            <a:ext cx="14077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/>
              <a:t>Lithium cells</a:t>
            </a:r>
          </a:p>
          <a:p>
            <a:r>
              <a:rPr lang="en-US" b="1" dirty="0" smtClean="0"/>
              <a:t>3v</a:t>
            </a:r>
          </a:p>
          <a:p>
            <a:r>
              <a:rPr lang="en-US" b="1" dirty="0" smtClean="0"/>
              <a:t>30-1000mAh</a:t>
            </a:r>
            <a:endParaRPr lang="en-SG" b="1" dirty="0"/>
          </a:p>
        </p:txBody>
      </p:sp>
      <p:pic>
        <p:nvPicPr>
          <p:cNvPr id="69636" name="Picture 4" descr="http://www.instrumentchoice.com.au/images/productimages/Accessories/3xAA-2xAAA.jpg"/>
          <p:cNvPicPr>
            <a:picLocks noChangeAspect="1" noChangeArrowheads="1"/>
          </p:cNvPicPr>
          <p:nvPr/>
        </p:nvPicPr>
        <p:blipFill>
          <a:blip r:embed="rId4" cstate="print"/>
          <a:srcRect l="41802" r="19730"/>
          <a:stretch>
            <a:fillRect/>
          </a:stretch>
        </p:blipFill>
        <p:spPr bwMode="auto">
          <a:xfrm>
            <a:off x="863588" y="2348880"/>
            <a:ext cx="1656184" cy="258127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971600" y="4761148"/>
            <a:ext cx="15247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Round </a:t>
            </a:r>
            <a:endParaRPr lang="en-SG" b="1" dirty="0" smtClean="0"/>
          </a:p>
          <a:p>
            <a:r>
              <a:rPr lang="en-US" b="1" dirty="0" smtClean="0"/>
              <a:t>1.2v-1.5v</a:t>
            </a:r>
          </a:p>
          <a:p>
            <a:r>
              <a:rPr lang="en-US" b="1" dirty="0" smtClean="0"/>
              <a:t>600-2800mAh</a:t>
            </a:r>
            <a:endParaRPr lang="en-SG" b="1" dirty="0"/>
          </a:p>
        </p:txBody>
      </p:sp>
      <p:pic>
        <p:nvPicPr>
          <p:cNvPr id="8" name="Picture 4" descr="http://www.hobbytronics.co.uk/image/cache/data/sparkfun/lipo-1000mah-500x5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60132" y="1916832"/>
            <a:ext cx="2772308" cy="277230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480212" y="4617132"/>
            <a:ext cx="18293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/>
              <a:t>Lithium-polymer </a:t>
            </a:r>
          </a:p>
          <a:p>
            <a:r>
              <a:rPr lang="en-US" b="1" dirty="0" smtClean="0"/>
              <a:t>3v~3.7</a:t>
            </a:r>
          </a:p>
          <a:p>
            <a:r>
              <a:rPr lang="en-US" b="1" dirty="0" smtClean="0"/>
              <a:t>30-3000mAh</a:t>
            </a:r>
            <a:endParaRPr lang="en-SG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Capacity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96552" y="2604045"/>
            <a:ext cx="8964996" cy="334523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                       </a:t>
            </a:r>
            <a:r>
              <a:rPr lang="en-US" sz="5400" dirty="0" smtClean="0"/>
              <a:t> +            =           = 5hr</a:t>
            </a:r>
            <a:endParaRPr lang="en-SG" sz="5400" dirty="0"/>
          </a:p>
        </p:txBody>
      </p:sp>
      <p:pic>
        <p:nvPicPr>
          <p:cNvPr id="69634" name="Picture 2" descr="http://upload.wikimedia.org/wikipedia/commons/thumb/c/c7/Coin-cells.jpg/220px-Coin-cells.jpg"/>
          <p:cNvPicPr>
            <a:picLocks noChangeAspect="1" noChangeArrowheads="1"/>
          </p:cNvPicPr>
          <p:nvPr/>
        </p:nvPicPr>
        <p:blipFill>
          <a:blip r:embed="rId3" cstate="print"/>
          <a:srcRect l="46391" t="40097" r="34709" b="33250"/>
          <a:stretch>
            <a:fillRect/>
          </a:stretch>
        </p:blipFill>
        <p:spPr bwMode="auto">
          <a:xfrm>
            <a:off x="683568" y="2492896"/>
            <a:ext cx="1476164" cy="147616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75556" y="4116213"/>
            <a:ext cx="2035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/>
              <a:t>Lithium cell battery</a:t>
            </a:r>
          </a:p>
          <a:p>
            <a:r>
              <a:rPr lang="en-US" b="1" dirty="0" smtClean="0"/>
              <a:t>1000mAh</a:t>
            </a:r>
            <a:endParaRPr lang="en-SG" b="1" dirty="0"/>
          </a:p>
        </p:txBody>
      </p:sp>
      <p:pic>
        <p:nvPicPr>
          <p:cNvPr id="10" name="Picture 6" descr="IMG_108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055" y="2496033"/>
            <a:ext cx="1512929" cy="1514547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2951820" y="4188221"/>
            <a:ext cx="1399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/>
              <a:t>LED at 20mA</a:t>
            </a:r>
          </a:p>
          <a:p>
            <a:r>
              <a:rPr lang="en-US" b="1" dirty="0" smtClean="0"/>
              <a:t> </a:t>
            </a:r>
            <a:endParaRPr lang="en-SG" b="1" dirty="0"/>
          </a:p>
        </p:txBody>
      </p:sp>
      <p:sp>
        <p:nvSpPr>
          <p:cNvPr id="12" name="Rectangle 11"/>
          <p:cNvSpPr/>
          <p:nvPr/>
        </p:nvSpPr>
        <p:spPr>
          <a:xfrm>
            <a:off x="5004048" y="2676053"/>
            <a:ext cx="16818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800" u="sng" dirty="0" smtClean="0"/>
              <a:t>1000mAh </a:t>
            </a:r>
          </a:p>
          <a:p>
            <a:pPr>
              <a:buNone/>
            </a:pPr>
            <a:r>
              <a:rPr lang="en-US" sz="2800" dirty="0" smtClean="0"/>
              <a:t>    20mA</a:t>
            </a:r>
            <a:endParaRPr lang="en-SG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Review:Week02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b="1" baseline="0" dirty="0" smtClean="0"/>
              <a:t>Introduction to Electronics/</a:t>
            </a:r>
            <a:r>
              <a:rPr lang="en-US" b="1" baseline="0" dirty="0" err="1" smtClean="0"/>
              <a:t>Arduino</a:t>
            </a:r>
            <a:r>
              <a:rPr lang="en-US" b="1" baseline="0" dirty="0" smtClean="0"/>
              <a:t> Programming</a:t>
            </a:r>
          </a:p>
          <a:p>
            <a:pPr lvl="1"/>
            <a:r>
              <a:rPr lang="en-US" baseline="0" dirty="0" smtClean="0"/>
              <a:t>Digital Input / Output</a:t>
            </a:r>
            <a:br>
              <a:rPr lang="en-US" baseline="0" dirty="0" smtClean="0"/>
            </a:b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digitalRead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| 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digitalWrite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en-SG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Analog</a:t>
            </a:r>
            <a:r>
              <a:rPr lang="en-US" sz="2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Input / Output</a:t>
            </a:r>
            <a:endParaRPr lang="en-SG" sz="16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None/>
            </a:pPr>
            <a:r>
              <a: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analogRead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  | </a:t>
            </a:r>
            <a:r>
              <a:rPr lang="en-US" sz="2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analogWrite</a:t>
            </a: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 </a:t>
            </a:r>
            <a:endParaRPr lang="en-SG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Sensor Input</a:t>
            </a:r>
            <a:endParaRPr lang="en-SG" sz="2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2">
              <a:buNone/>
            </a:pP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map();</a:t>
            </a:r>
            <a:endParaRPr lang="en-SG" sz="2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2">
              <a:buNone/>
            </a:pP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Serial.begin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en-SG" sz="2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2">
              <a:buNone/>
            </a:pP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Serial.print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();/ </a:t>
            </a: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Serial.println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en-S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</a:t>
            </a:r>
            <a:r>
              <a:rPr lang="en-US" baseline="0" dirty="0" smtClean="0"/>
              <a:t> Signals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7260" y="4617132"/>
            <a:ext cx="1594520" cy="71267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Analog                       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743908" y="4617132"/>
            <a:ext cx="21962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 smtClean="0"/>
              <a:t>Digital Signal</a:t>
            </a:r>
          </a:p>
          <a:p>
            <a:pPr>
              <a:buNone/>
            </a:pPr>
            <a:r>
              <a:rPr lang="en-US" dirty="0" smtClean="0"/>
              <a:t>TTL(5v)/LVTTL3.3</a:t>
            </a:r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6588224" y="4725144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 AC Power Signal</a:t>
            </a:r>
            <a:br>
              <a:rPr lang="en-US" dirty="0" smtClean="0"/>
            </a:br>
            <a:r>
              <a:rPr lang="en-US" dirty="0" smtClean="0"/>
              <a:t>(245v 50hz)</a:t>
            </a:r>
          </a:p>
        </p:txBody>
      </p:sp>
      <p:sp>
        <p:nvSpPr>
          <p:cNvPr id="6" name="Rectangle 5"/>
          <p:cNvSpPr/>
          <p:nvPr/>
        </p:nvSpPr>
        <p:spPr>
          <a:xfrm>
            <a:off x="503548" y="2024844"/>
            <a:ext cx="2448272" cy="2448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 6"/>
          <p:cNvSpPr/>
          <p:nvPr/>
        </p:nvSpPr>
        <p:spPr>
          <a:xfrm>
            <a:off x="517358" y="2815389"/>
            <a:ext cx="2394284" cy="866274"/>
          </a:xfrm>
          <a:custGeom>
            <a:avLst/>
            <a:gdLst>
              <a:gd name="connsiteX0" fmla="*/ 0 w 2394284"/>
              <a:gd name="connsiteY0" fmla="*/ 372979 h 866274"/>
              <a:gd name="connsiteX1" fmla="*/ 48126 w 2394284"/>
              <a:gd name="connsiteY1" fmla="*/ 360948 h 866274"/>
              <a:gd name="connsiteX2" fmla="*/ 60158 w 2394284"/>
              <a:gd name="connsiteY2" fmla="*/ 324853 h 866274"/>
              <a:gd name="connsiteX3" fmla="*/ 96253 w 2394284"/>
              <a:gd name="connsiteY3" fmla="*/ 288758 h 866274"/>
              <a:gd name="connsiteX4" fmla="*/ 144379 w 2394284"/>
              <a:gd name="connsiteY4" fmla="*/ 457200 h 866274"/>
              <a:gd name="connsiteX5" fmla="*/ 192505 w 2394284"/>
              <a:gd name="connsiteY5" fmla="*/ 625643 h 866274"/>
              <a:gd name="connsiteX6" fmla="*/ 204537 w 2394284"/>
              <a:gd name="connsiteY6" fmla="*/ 697832 h 866274"/>
              <a:gd name="connsiteX7" fmla="*/ 228600 w 2394284"/>
              <a:gd name="connsiteY7" fmla="*/ 794085 h 866274"/>
              <a:gd name="connsiteX8" fmla="*/ 252663 w 2394284"/>
              <a:gd name="connsiteY8" fmla="*/ 866274 h 866274"/>
              <a:gd name="connsiteX9" fmla="*/ 300789 w 2394284"/>
              <a:gd name="connsiteY9" fmla="*/ 529390 h 866274"/>
              <a:gd name="connsiteX10" fmla="*/ 324853 w 2394284"/>
              <a:gd name="connsiteY10" fmla="*/ 348916 h 866274"/>
              <a:gd name="connsiteX11" fmla="*/ 336884 w 2394284"/>
              <a:gd name="connsiteY11" fmla="*/ 397043 h 866274"/>
              <a:gd name="connsiteX12" fmla="*/ 348916 w 2394284"/>
              <a:gd name="connsiteY12" fmla="*/ 433137 h 866274"/>
              <a:gd name="connsiteX13" fmla="*/ 360947 w 2394284"/>
              <a:gd name="connsiteY13" fmla="*/ 493295 h 866274"/>
              <a:gd name="connsiteX14" fmla="*/ 397042 w 2394284"/>
              <a:gd name="connsiteY14" fmla="*/ 336885 h 866274"/>
              <a:gd name="connsiteX15" fmla="*/ 409074 w 2394284"/>
              <a:gd name="connsiteY15" fmla="*/ 372979 h 866274"/>
              <a:gd name="connsiteX16" fmla="*/ 433137 w 2394284"/>
              <a:gd name="connsiteY16" fmla="*/ 469232 h 866274"/>
              <a:gd name="connsiteX17" fmla="*/ 457200 w 2394284"/>
              <a:gd name="connsiteY17" fmla="*/ 397043 h 866274"/>
              <a:gd name="connsiteX18" fmla="*/ 481263 w 2394284"/>
              <a:gd name="connsiteY18" fmla="*/ 493295 h 866274"/>
              <a:gd name="connsiteX19" fmla="*/ 517358 w 2394284"/>
              <a:gd name="connsiteY19" fmla="*/ 372979 h 866274"/>
              <a:gd name="connsiteX20" fmla="*/ 529389 w 2394284"/>
              <a:gd name="connsiteY20" fmla="*/ 324853 h 866274"/>
              <a:gd name="connsiteX21" fmla="*/ 577516 w 2394284"/>
              <a:gd name="connsiteY21" fmla="*/ 228600 h 866274"/>
              <a:gd name="connsiteX22" fmla="*/ 601579 w 2394284"/>
              <a:gd name="connsiteY22" fmla="*/ 348916 h 866274"/>
              <a:gd name="connsiteX23" fmla="*/ 637674 w 2394284"/>
              <a:gd name="connsiteY23" fmla="*/ 445169 h 866274"/>
              <a:gd name="connsiteX24" fmla="*/ 661737 w 2394284"/>
              <a:gd name="connsiteY24" fmla="*/ 385011 h 866274"/>
              <a:gd name="connsiteX25" fmla="*/ 697831 w 2394284"/>
              <a:gd name="connsiteY25" fmla="*/ 300790 h 866274"/>
              <a:gd name="connsiteX26" fmla="*/ 733926 w 2394284"/>
              <a:gd name="connsiteY26" fmla="*/ 445169 h 866274"/>
              <a:gd name="connsiteX27" fmla="*/ 757989 w 2394284"/>
              <a:gd name="connsiteY27" fmla="*/ 517358 h 866274"/>
              <a:gd name="connsiteX28" fmla="*/ 782053 w 2394284"/>
              <a:gd name="connsiteY28" fmla="*/ 613611 h 866274"/>
              <a:gd name="connsiteX29" fmla="*/ 842210 w 2394284"/>
              <a:gd name="connsiteY29" fmla="*/ 529390 h 866274"/>
              <a:gd name="connsiteX30" fmla="*/ 890337 w 2394284"/>
              <a:gd name="connsiteY30" fmla="*/ 372979 h 866274"/>
              <a:gd name="connsiteX31" fmla="*/ 950495 w 2394284"/>
              <a:gd name="connsiteY31" fmla="*/ 240632 h 866274"/>
              <a:gd name="connsiteX32" fmla="*/ 962526 w 2394284"/>
              <a:gd name="connsiteY32" fmla="*/ 300790 h 866274"/>
              <a:gd name="connsiteX33" fmla="*/ 974558 w 2394284"/>
              <a:gd name="connsiteY33" fmla="*/ 348916 h 866274"/>
              <a:gd name="connsiteX34" fmla="*/ 998621 w 2394284"/>
              <a:gd name="connsiteY34" fmla="*/ 469232 h 866274"/>
              <a:gd name="connsiteX35" fmla="*/ 1034716 w 2394284"/>
              <a:gd name="connsiteY35" fmla="*/ 421106 h 866274"/>
              <a:gd name="connsiteX36" fmla="*/ 1046747 w 2394284"/>
              <a:gd name="connsiteY36" fmla="*/ 372979 h 866274"/>
              <a:gd name="connsiteX37" fmla="*/ 1070810 w 2394284"/>
              <a:gd name="connsiteY37" fmla="*/ 204537 h 866274"/>
              <a:gd name="connsiteX38" fmla="*/ 1082842 w 2394284"/>
              <a:gd name="connsiteY38" fmla="*/ 168443 h 866274"/>
              <a:gd name="connsiteX39" fmla="*/ 1106905 w 2394284"/>
              <a:gd name="connsiteY39" fmla="*/ 276727 h 866274"/>
              <a:gd name="connsiteX40" fmla="*/ 1118937 w 2394284"/>
              <a:gd name="connsiteY40" fmla="*/ 372979 h 866274"/>
              <a:gd name="connsiteX41" fmla="*/ 1143000 w 2394284"/>
              <a:gd name="connsiteY41" fmla="*/ 541422 h 866274"/>
              <a:gd name="connsiteX42" fmla="*/ 1167063 w 2394284"/>
              <a:gd name="connsiteY42" fmla="*/ 794085 h 866274"/>
              <a:gd name="connsiteX43" fmla="*/ 1191126 w 2394284"/>
              <a:gd name="connsiteY43" fmla="*/ 613611 h 866274"/>
              <a:gd name="connsiteX44" fmla="*/ 1215189 w 2394284"/>
              <a:gd name="connsiteY44" fmla="*/ 517358 h 866274"/>
              <a:gd name="connsiteX45" fmla="*/ 1227221 w 2394284"/>
              <a:gd name="connsiteY45" fmla="*/ 421106 h 866274"/>
              <a:gd name="connsiteX46" fmla="*/ 1239253 w 2394284"/>
              <a:gd name="connsiteY46" fmla="*/ 336885 h 866274"/>
              <a:gd name="connsiteX47" fmla="*/ 1251284 w 2394284"/>
              <a:gd name="connsiteY47" fmla="*/ 228600 h 866274"/>
              <a:gd name="connsiteX48" fmla="*/ 1287379 w 2394284"/>
              <a:gd name="connsiteY48" fmla="*/ 0 h 866274"/>
              <a:gd name="connsiteX49" fmla="*/ 1335505 w 2394284"/>
              <a:gd name="connsiteY49" fmla="*/ 192506 h 866274"/>
              <a:gd name="connsiteX50" fmla="*/ 1383631 w 2394284"/>
              <a:gd name="connsiteY50" fmla="*/ 433137 h 866274"/>
              <a:gd name="connsiteX51" fmla="*/ 1395663 w 2394284"/>
              <a:gd name="connsiteY51" fmla="*/ 553453 h 866274"/>
              <a:gd name="connsiteX52" fmla="*/ 1419726 w 2394284"/>
              <a:gd name="connsiteY52" fmla="*/ 709864 h 866274"/>
              <a:gd name="connsiteX53" fmla="*/ 1443789 w 2394284"/>
              <a:gd name="connsiteY53" fmla="*/ 553453 h 866274"/>
              <a:gd name="connsiteX54" fmla="*/ 1455821 w 2394284"/>
              <a:gd name="connsiteY54" fmla="*/ 433137 h 866274"/>
              <a:gd name="connsiteX55" fmla="*/ 1479884 w 2394284"/>
              <a:gd name="connsiteY55" fmla="*/ 336885 h 866274"/>
              <a:gd name="connsiteX56" fmla="*/ 1491916 w 2394284"/>
              <a:gd name="connsiteY56" fmla="*/ 228600 h 866274"/>
              <a:gd name="connsiteX57" fmla="*/ 1503947 w 2394284"/>
              <a:gd name="connsiteY57" fmla="*/ 144379 h 866274"/>
              <a:gd name="connsiteX58" fmla="*/ 1528010 w 2394284"/>
              <a:gd name="connsiteY58" fmla="*/ 204537 h 866274"/>
              <a:gd name="connsiteX59" fmla="*/ 1540042 w 2394284"/>
              <a:gd name="connsiteY59" fmla="*/ 288758 h 866274"/>
              <a:gd name="connsiteX60" fmla="*/ 1588168 w 2394284"/>
              <a:gd name="connsiteY60" fmla="*/ 481264 h 866274"/>
              <a:gd name="connsiteX61" fmla="*/ 1612231 w 2394284"/>
              <a:gd name="connsiteY61" fmla="*/ 360948 h 866274"/>
              <a:gd name="connsiteX62" fmla="*/ 1648326 w 2394284"/>
              <a:gd name="connsiteY62" fmla="*/ 421106 h 866274"/>
              <a:gd name="connsiteX63" fmla="*/ 1672389 w 2394284"/>
              <a:gd name="connsiteY63" fmla="*/ 505327 h 866274"/>
              <a:gd name="connsiteX64" fmla="*/ 1708484 w 2394284"/>
              <a:gd name="connsiteY64" fmla="*/ 529390 h 866274"/>
              <a:gd name="connsiteX65" fmla="*/ 1720516 w 2394284"/>
              <a:gd name="connsiteY65" fmla="*/ 481264 h 866274"/>
              <a:gd name="connsiteX66" fmla="*/ 1732547 w 2394284"/>
              <a:gd name="connsiteY66" fmla="*/ 445169 h 866274"/>
              <a:gd name="connsiteX67" fmla="*/ 1756610 w 2394284"/>
              <a:gd name="connsiteY67" fmla="*/ 481264 h 866274"/>
              <a:gd name="connsiteX68" fmla="*/ 1780674 w 2394284"/>
              <a:gd name="connsiteY68" fmla="*/ 505327 h 866274"/>
              <a:gd name="connsiteX69" fmla="*/ 1792705 w 2394284"/>
              <a:gd name="connsiteY69" fmla="*/ 397043 h 866274"/>
              <a:gd name="connsiteX70" fmla="*/ 1816768 w 2394284"/>
              <a:gd name="connsiteY70" fmla="*/ 324853 h 866274"/>
              <a:gd name="connsiteX71" fmla="*/ 1852863 w 2394284"/>
              <a:gd name="connsiteY71" fmla="*/ 397043 h 866274"/>
              <a:gd name="connsiteX72" fmla="*/ 1876926 w 2394284"/>
              <a:gd name="connsiteY72" fmla="*/ 360948 h 866274"/>
              <a:gd name="connsiteX73" fmla="*/ 1913021 w 2394284"/>
              <a:gd name="connsiteY73" fmla="*/ 409074 h 866274"/>
              <a:gd name="connsiteX74" fmla="*/ 1925053 w 2394284"/>
              <a:gd name="connsiteY74" fmla="*/ 457200 h 866274"/>
              <a:gd name="connsiteX75" fmla="*/ 1961147 w 2394284"/>
              <a:gd name="connsiteY75" fmla="*/ 553453 h 866274"/>
              <a:gd name="connsiteX76" fmla="*/ 1973179 w 2394284"/>
              <a:gd name="connsiteY76" fmla="*/ 493295 h 866274"/>
              <a:gd name="connsiteX77" fmla="*/ 1985210 w 2394284"/>
              <a:gd name="connsiteY77" fmla="*/ 457200 h 866274"/>
              <a:gd name="connsiteX78" fmla="*/ 1997242 w 2394284"/>
              <a:gd name="connsiteY78" fmla="*/ 385011 h 866274"/>
              <a:gd name="connsiteX79" fmla="*/ 2021305 w 2394284"/>
              <a:gd name="connsiteY79" fmla="*/ 312822 h 866274"/>
              <a:gd name="connsiteX80" fmla="*/ 2033337 w 2394284"/>
              <a:gd name="connsiteY80" fmla="*/ 276727 h 866274"/>
              <a:gd name="connsiteX81" fmla="*/ 2045368 w 2394284"/>
              <a:gd name="connsiteY81" fmla="*/ 312822 h 866274"/>
              <a:gd name="connsiteX82" fmla="*/ 2081463 w 2394284"/>
              <a:gd name="connsiteY82" fmla="*/ 385011 h 866274"/>
              <a:gd name="connsiteX83" fmla="*/ 2093495 w 2394284"/>
              <a:gd name="connsiteY83" fmla="*/ 493295 h 866274"/>
              <a:gd name="connsiteX84" fmla="*/ 2105526 w 2394284"/>
              <a:gd name="connsiteY84" fmla="*/ 541422 h 866274"/>
              <a:gd name="connsiteX85" fmla="*/ 2117558 w 2394284"/>
              <a:gd name="connsiteY85" fmla="*/ 469232 h 866274"/>
              <a:gd name="connsiteX86" fmla="*/ 2141621 w 2394284"/>
              <a:gd name="connsiteY86" fmla="*/ 360948 h 866274"/>
              <a:gd name="connsiteX87" fmla="*/ 2165684 w 2394284"/>
              <a:gd name="connsiteY87" fmla="*/ 204537 h 866274"/>
              <a:gd name="connsiteX88" fmla="*/ 2177716 w 2394284"/>
              <a:gd name="connsiteY88" fmla="*/ 96253 h 866274"/>
              <a:gd name="connsiteX89" fmla="*/ 2237874 w 2394284"/>
              <a:gd name="connsiteY89" fmla="*/ 264695 h 866274"/>
              <a:gd name="connsiteX90" fmla="*/ 2261937 w 2394284"/>
              <a:gd name="connsiteY90" fmla="*/ 324853 h 866274"/>
              <a:gd name="connsiteX91" fmla="*/ 2273968 w 2394284"/>
              <a:gd name="connsiteY91" fmla="*/ 397043 h 866274"/>
              <a:gd name="connsiteX92" fmla="*/ 2286000 w 2394284"/>
              <a:gd name="connsiteY92" fmla="*/ 324853 h 866274"/>
              <a:gd name="connsiteX93" fmla="*/ 2298031 w 2394284"/>
              <a:gd name="connsiteY93" fmla="*/ 385011 h 866274"/>
              <a:gd name="connsiteX94" fmla="*/ 2334126 w 2394284"/>
              <a:gd name="connsiteY94" fmla="*/ 457200 h 866274"/>
              <a:gd name="connsiteX95" fmla="*/ 2394284 w 2394284"/>
              <a:gd name="connsiteY95" fmla="*/ 421106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394284" h="866274">
                <a:moveTo>
                  <a:pt x="0" y="372979"/>
                </a:moveTo>
                <a:cubicBezTo>
                  <a:pt x="16042" y="368969"/>
                  <a:pt x="35214" y="371278"/>
                  <a:pt x="48126" y="360948"/>
                </a:cubicBezTo>
                <a:cubicBezTo>
                  <a:pt x="58029" y="353025"/>
                  <a:pt x="53123" y="335405"/>
                  <a:pt x="60158" y="324853"/>
                </a:cubicBezTo>
                <a:cubicBezTo>
                  <a:pt x="69596" y="310695"/>
                  <a:pt x="84221" y="300790"/>
                  <a:pt x="96253" y="288758"/>
                </a:cubicBezTo>
                <a:cubicBezTo>
                  <a:pt x="142360" y="427082"/>
                  <a:pt x="99058" y="291020"/>
                  <a:pt x="144379" y="457200"/>
                </a:cubicBezTo>
                <a:cubicBezTo>
                  <a:pt x="159743" y="513537"/>
                  <a:pt x="182905" y="568043"/>
                  <a:pt x="192505" y="625643"/>
                </a:cubicBezTo>
                <a:cubicBezTo>
                  <a:pt x="196516" y="649706"/>
                  <a:pt x="199426" y="673979"/>
                  <a:pt x="204537" y="697832"/>
                </a:cubicBezTo>
                <a:cubicBezTo>
                  <a:pt x="211467" y="730170"/>
                  <a:pt x="219515" y="762286"/>
                  <a:pt x="228600" y="794085"/>
                </a:cubicBezTo>
                <a:cubicBezTo>
                  <a:pt x="235568" y="818474"/>
                  <a:pt x="252663" y="866274"/>
                  <a:pt x="252663" y="866274"/>
                </a:cubicBezTo>
                <a:cubicBezTo>
                  <a:pt x="271423" y="753721"/>
                  <a:pt x="290281" y="644969"/>
                  <a:pt x="300789" y="529390"/>
                </a:cubicBezTo>
                <a:cubicBezTo>
                  <a:pt x="314318" y="380575"/>
                  <a:pt x="302077" y="440018"/>
                  <a:pt x="324853" y="348916"/>
                </a:cubicBezTo>
                <a:cubicBezTo>
                  <a:pt x="328863" y="364958"/>
                  <a:pt x="332341" y="381143"/>
                  <a:pt x="336884" y="397043"/>
                </a:cubicBezTo>
                <a:cubicBezTo>
                  <a:pt x="340368" y="409237"/>
                  <a:pt x="345840" y="420833"/>
                  <a:pt x="348916" y="433137"/>
                </a:cubicBezTo>
                <a:cubicBezTo>
                  <a:pt x="353876" y="452976"/>
                  <a:pt x="356937" y="473242"/>
                  <a:pt x="360947" y="493295"/>
                </a:cubicBezTo>
                <a:cubicBezTo>
                  <a:pt x="423075" y="400102"/>
                  <a:pt x="339789" y="537262"/>
                  <a:pt x="397042" y="336885"/>
                </a:cubicBezTo>
                <a:cubicBezTo>
                  <a:pt x="400526" y="324691"/>
                  <a:pt x="405998" y="360675"/>
                  <a:pt x="409074" y="372979"/>
                </a:cubicBezTo>
                <a:lnTo>
                  <a:pt x="433137" y="469232"/>
                </a:lnTo>
                <a:cubicBezTo>
                  <a:pt x="441158" y="445169"/>
                  <a:pt x="451048" y="372436"/>
                  <a:pt x="457200" y="397043"/>
                </a:cubicBezTo>
                <a:lnTo>
                  <a:pt x="481263" y="493295"/>
                </a:lnTo>
                <a:cubicBezTo>
                  <a:pt x="505758" y="346329"/>
                  <a:pt x="475390" y="484896"/>
                  <a:pt x="517358" y="372979"/>
                </a:cubicBezTo>
                <a:cubicBezTo>
                  <a:pt x="523164" y="357496"/>
                  <a:pt x="524160" y="340540"/>
                  <a:pt x="529389" y="324853"/>
                </a:cubicBezTo>
                <a:cubicBezTo>
                  <a:pt x="549011" y="265989"/>
                  <a:pt x="548043" y="272810"/>
                  <a:pt x="577516" y="228600"/>
                </a:cubicBezTo>
                <a:cubicBezTo>
                  <a:pt x="585537" y="268705"/>
                  <a:pt x="586389" y="310942"/>
                  <a:pt x="601579" y="348916"/>
                </a:cubicBezTo>
                <a:cubicBezTo>
                  <a:pt x="630352" y="420849"/>
                  <a:pt x="618812" y="388585"/>
                  <a:pt x="637674" y="445169"/>
                </a:cubicBezTo>
                <a:cubicBezTo>
                  <a:pt x="645695" y="425116"/>
                  <a:pt x="652966" y="404747"/>
                  <a:pt x="661737" y="385011"/>
                </a:cubicBezTo>
                <a:cubicBezTo>
                  <a:pt x="701382" y="295810"/>
                  <a:pt x="673121" y="374924"/>
                  <a:pt x="697831" y="300790"/>
                </a:cubicBezTo>
                <a:cubicBezTo>
                  <a:pt x="763296" y="497177"/>
                  <a:pt x="685327" y="250767"/>
                  <a:pt x="733926" y="445169"/>
                </a:cubicBezTo>
                <a:cubicBezTo>
                  <a:pt x="740078" y="469776"/>
                  <a:pt x="751315" y="492887"/>
                  <a:pt x="757989" y="517358"/>
                </a:cubicBezTo>
                <a:cubicBezTo>
                  <a:pt x="801542" y="677051"/>
                  <a:pt x="745548" y="504099"/>
                  <a:pt x="782053" y="613611"/>
                </a:cubicBezTo>
                <a:cubicBezTo>
                  <a:pt x="841007" y="593959"/>
                  <a:pt x="816542" y="612808"/>
                  <a:pt x="842210" y="529390"/>
                </a:cubicBezTo>
                <a:cubicBezTo>
                  <a:pt x="853827" y="491634"/>
                  <a:pt x="873908" y="411313"/>
                  <a:pt x="890337" y="372979"/>
                </a:cubicBezTo>
                <a:cubicBezTo>
                  <a:pt x="971039" y="184674"/>
                  <a:pt x="917607" y="339293"/>
                  <a:pt x="950495" y="240632"/>
                </a:cubicBezTo>
                <a:cubicBezTo>
                  <a:pt x="954505" y="260685"/>
                  <a:pt x="958090" y="280827"/>
                  <a:pt x="962526" y="300790"/>
                </a:cubicBezTo>
                <a:cubicBezTo>
                  <a:pt x="966113" y="316932"/>
                  <a:pt x="971093" y="332747"/>
                  <a:pt x="974558" y="348916"/>
                </a:cubicBezTo>
                <a:cubicBezTo>
                  <a:pt x="983128" y="388908"/>
                  <a:pt x="998621" y="469232"/>
                  <a:pt x="998621" y="469232"/>
                </a:cubicBezTo>
                <a:cubicBezTo>
                  <a:pt x="1010653" y="453190"/>
                  <a:pt x="1025748" y="439042"/>
                  <a:pt x="1034716" y="421106"/>
                </a:cubicBezTo>
                <a:cubicBezTo>
                  <a:pt x="1042111" y="406316"/>
                  <a:pt x="1043504" y="389194"/>
                  <a:pt x="1046747" y="372979"/>
                </a:cubicBezTo>
                <a:cubicBezTo>
                  <a:pt x="1086218" y="175623"/>
                  <a:pt x="1026431" y="448624"/>
                  <a:pt x="1070810" y="204537"/>
                </a:cubicBezTo>
                <a:cubicBezTo>
                  <a:pt x="1073079" y="192059"/>
                  <a:pt x="1078831" y="180474"/>
                  <a:pt x="1082842" y="168443"/>
                </a:cubicBezTo>
                <a:cubicBezTo>
                  <a:pt x="1090863" y="204538"/>
                  <a:pt x="1100479" y="240314"/>
                  <a:pt x="1106905" y="276727"/>
                </a:cubicBezTo>
                <a:cubicBezTo>
                  <a:pt x="1112524" y="308569"/>
                  <a:pt x="1114568" y="340942"/>
                  <a:pt x="1118937" y="372979"/>
                </a:cubicBezTo>
                <a:cubicBezTo>
                  <a:pt x="1126600" y="429177"/>
                  <a:pt x="1136737" y="485051"/>
                  <a:pt x="1143000" y="541422"/>
                </a:cubicBezTo>
                <a:cubicBezTo>
                  <a:pt x="1160364" y="697704"/>
                  <a:pt x="1152015" y="613515"/>
                  <a:pt x="1167063" y="794085"/>
                </a:cubicBezTo>
                <a:cubicBezTo>
                  <a:pt x="1169989" y="770678"/>
                  <a:pt x="1185594" y="641271"/>
                  <a:pt x="1191126" y="613611"/>
                </a:cubicBezTo>
                <a:cubicBezTo>
                  <a:pt x="1197612" y="581181"/>
                  <a:pt x="1209094" y="549863"/>
                  <a:pt x="1215189" y="517358"/>
                </a:cubicBezTo>
                <a:cubicBezTo>
                  <a:pt x="1221148" y="485578"/>
                  <a:pt x="1222947" y="453156"/>
                  <a:pt x="1227221" y="421106"/>
                </a:cubicBezTo>
                <a:cubicBezTo>
                  <a:pt x="1230969" y="392996"/>
                  <a:pt x="1235736" y="365025"/>
                  <a:pt x="1239253" y="336885"/>
                </a:cubicBezTo>
                <a:cubicBezTo>
                  <a:pt x="1243758" y="300848"/>
                  <a:pt x="1246587" y="264612"/>
                  <a:pt x="1251284" y="228600"/>
                </a:cubicBezTo>
                <a:cubicBezTo>
                  <a:pt x="1271500" y="73609"/>
                  <a:pt x="1266653" y="103625"/>
                  <a:pt x="1287379" y="0"/>
                </a:cubicBezTo>
                <a:cubicBezTo>
                  <a:pt x="1326948" y="118709"/>
                  <a:pt x="1302319" y="34872"/>
                  <a:pt x="1335505" y="192506"/>
                </a:cubicBezTo>
                <a:cubicBezTo>
                  <a:pt x="1356185" y="290737"/>
                  <a:pt x="1368852" y="329683"/>
                  <a:pt x="1383631" y="433137"/>
                </a:cubicBezTo>
                <a:cubicBezTo>
                  <a:pt x="1389331" y="473037"/>
                  <a:pt x="1390954" y="513424"/>
                  <a:pt x="1395663" y="553453"/>
                </a:cubicBezTo>
                <a:cubicBezTo>
                  <a:pt x="1401854" y="606073"/>
                  <a:pt x="1411026" y="657660"/>
                  <a:pt x="1419726" y="709864"/>
                </a:cubicBezTo>
                <a:cubicBezTo>
                  <a:pt x="1435797" y="629512"/>
                  <a:pt x="1432862" y="651797"/>
                  <a:pt x="1443789" y="553453"/>
                </a:cubicBezTo>
                <a:cubicBezTo>
                  <a:pt x="1448240" y="513394"/>
                  <a:pt x="1449195" y="472894"/>
                  <a:pt x="1455821" y="433137"/>
                </a:cubicBezTo>
                <a:cubicBezTo>
                  <a:pt x="1461258" y="400516"/>
                  <a:pt x="1471863" y="368969"/>
                  <a:pt x="1479884" y="336885"/>
                </a:cubicBezTo>
                <a:cubicBezTo>
                  <a:pt x="1483895" y="300790"/>
                  <a:pt x="1487411" y="264637"/>
                  <a:pt x="1491916" y="228600"/>
                </a:cubicBezTo>
                <a:cubicBezTo>
                  <a:pt x="1495433" y="200460"/>
                  <a:pt x="1480351" y="160110"/>
                  <a:pt x="1503947" y="144379"/>
                </a:cubicBezTo>
                <a:cubicBezTo>
                  <a:pt x="1521917" y="132399"/>
                  <a:pt x="1519989" y="184484"/>
                  <a:pt x="1528010" y="204537"/>
                </a:cubicBezTo>
                <a:cubicBezTo>
                  <a:pt x="1532021" y="232611"/>
                  <a:pt x="1534816" y="260885"/>
                  <a:pt x="1540042" y="288758"/>
                </a:cubicBezTo>
                <a:cubicBezTo>
                  <a:pt x="1556623" y="377190"/>
                  <a:pt x="1564856" y="399673"/>
                  <a:pt x="1588168" y="481264"/>
                </a:cubicBezTo>
                <a:cubicBezTo>
                  <a:pt x="1616253" y="790184"/>
                  <a:pt x="1582069" y="481598"/>
                  <a:pt x="1612231" y="360948"/>
                </a:cubicBezTo>
                <a:cubicBezTo>
                  <a:pt x="1617903" y="338261"/>
                  <a:pt x="1637868" y="400190"/>
                  <a:pt x="1648326" y="421106"/>
                </a:cubicBezTo>
                <a:cubicBezTo>
                  <a:pt x="1656959" y="438372"/>
                  <a:pt x="1668533" y="489900"/>
                  <a:pt x="1672389" y="505327"/>
                </a:cubicBezTo>
                <a:cubicBezTo>
                  <a:pt x="1725720" y="398668"/>
                  <a:pt x="1668537" y="489442"/>
                  <a:pt x="1708484" y="529390"/>
                </a:cubicBezTo>
                <a:cubicBezTo>
                  <a:pt x="1720176" y="541083"/>
                  <a:pt x="1715973" y="497164"/>
                  <a:pt x="1720516" y="481264"/>
                </a:cubicBezTo>
                <a:cubicBezTo>
                  <a:pt x="1724000" y="469070"/>
                  <a:pt x="1728537" y="457201"/>
                  <a:pt x="1732547" y="445169"/>
                </a:cubicBezTo>
                <a:cubicBezTo>
                  <a:pt x="1740568" y="457201"/>
                  <a:pt x="1747577" y="469973"/>
                  <a:pt x="1756610" y="481264"/>
                </a:cubicBezTo>
                <a:cubicBezTo>
                  <a:pt x="1763696" y="490122"/>
                  <a:pt x="1776205" y="515753"/>
                  <a:pt x="1780674" y="505327"/>
                </a:cubicBezTo>
                <a:cubicBezTo>
                  <a:pt x="1794980" y="471947"/>
                  <a:pt x="1785583" y="432655"/>
                  <a:pt x="1792705" y="397043"/>
                </a:cubicBezTo>
                <a:cubicBezTo>
                  <a:pt x="1797679" y="372171"/>
                  <a:pt x="1816768" y="324853"/>
                  <a:pt x="1816768" y="324853"/>
                </a:cubicBezTo>
                <a:cubicBezTo>
                  <a:pt x="1819735" y="333753"/>
                  <a:pt x="1837315" y="397043"/>
                  <a:pt x="1852863" y="397043"/>
                </a:cubicBezTo>
                <a:cubicBezTo>
                  <a:pt x="1867323" y="397043"/>
                  <a:pt x="1868905" y="372980"/>
                  <a:pt x="1876926" y="360948"/>
                </a:cubicBezTo>
                <a:cubicBezTo>
                  <a:pt x="1888958" y="376990"/>
                  <a:pt x="1904053" y="391138"/>
                  <a:pt x="1913021" y="409074"/>
                </a:cubicBezTo>
                <a:cubicBezTo>
                  <a:pt x="1920416" y="423864"/>
                  <a:pt x="1920510" y="441300"/>
                  <a:pt x="1925053" y="457200"/>
                </a:cubicBezTo>
                <a:cubicBezTo>
                  <a:pt x="1934486" y="490215"/>
                  <a:pt x="1948428" y="521656"/>
                  <a:pt x="1961147" y="553453"/>
                </a:cubicBezTo>
                <a:cubicBezTo>
                  <a:pt x="1965158" y="533400"/>
                  <a:pt x="1968219" y="513134"/>
                  <a:pt x="1973179" y="493295"/>
                </a:cubicBezTo>
                <a:cubicBezTo>
                  <a:pt x="1976255" y="480991"/>
                  <a:pt x="1982459" y="469580"/>
                  <a:pt x="1985210" y="457200"/>
                </a:cubicBezTo>
                <a:cubicBezTo>
                  <a:pt x="1990502" y="433386"/>
                  <a:pt x="1991325" y="408678"/>
                  <a:pt x="1997242" y="385011"/>
                </a:cubicBezTo>
                <a:cubicBezTo>
                  <a:pt x="2003394" y="360404"/>
                  <a:pt x="2013284" y="336885"/>
                  <a:pt x="2021305" y="312822"/>
                </a:cubicBezTo>
                <a:lnTo>
                  <a:pt x="2033337" y="276727"/>
                </a:lnTo>
                <a:cubicBezTo>
                  <a:pt x="2037347" y="288759"/>
                  <a:pt x="2039696" y="301478"/>
                  <a:pt x="2045368" y="312822"/>
                </a:cubicBezTo>
                <a:cubicBezTo>
                  <a:pt x="2092018" y="406124"/>
                  <a:pt x="2051218" y="294277"/>
                  <a:pt x="2081463" y="385011"/>
                </a:cubicBezTo>
                <a:cubicBezTo>
                  <a:pt x="2085474" y="421106"/>
                  <a:pt x="2087973" y="457400"/>
                  <a:pt x="2093495" y="493295"/>
                </a:cubicBezTo>
                <a:cubicBezTo>
                  <a:pt x="2096009" y="509639"/>
                  <a:pt x="2093833" y="553115"/>
                  <a:pt x="2105526" y="541422"/>
                </a:cubicBezTo>
                <a:cubicBezTo>
                  <a:pt x="2122776" y="524172"/>
                  <a:pt x="2112774" y="493154"/>
                  <a:pt x="2117558" y="469232"/>
                </a:cubicBezTo>
                <a:cubicBezTo>
                  <a:pt x="2130691" y="403564"/>
                  <a:pt x="2131116" y="434479"/>
                  <a:pt x="2141621" y="360948"/>
                </a:cubicBezTo>
                <a:cubicBezTo>
                  <a:pt x="2164719" y="199267"/>
                  <a:pt x="2140638" y="304726"/>
                  <a:pt x="2165684" y="204537"/>
                </a:cubicBezTo>
                <a:cubicBezTo>
                  <a:pt x="2169695" y="168442"/>
                  <a:pt x="2142104" y="89130"/>
                  <a:pt x="2177716" y="96253"/>
                </a:cubicBezTo>
                <a:cubicBezTo>
                  <a:pt x="2208402" y="102390"/>
                  <a:pt x="2224393" y="224251"/>
                  <a:pt x="2237874" y="264695"/>
                </a:cubicBezTo>
                <a:cubicBezTo>
                  <a:pt x="2244704" y="285184"/>
                  <a:pt x="2253916" y="304800"/>
                  <a:pt x="2261937" y="324853"/>
                </a:cubicBezTo>
                <a:cubicBezTo>
                  <a:pt x="2265947" y="348916"/>
                  <a:pt x="2249573" y="397043"/>
                  <a:pt x="2273968" y="397043"/>
                </a:cubicBezTo>
                <a:cubicBezTo>
                  <a:pt x="2298363" y="397043"/>
                  <a:pt x="2264180" y="335763"/>
                  <a:pt x="2286000" y="324853"/>
                </a:cubicBezTo>
                <a:cubicBezTo>
                  <a:pt x="2304291" y="315707"/>
                  <a:pt x="2293071" y="365172"/>
                  <a:pt x="2298031" y="385011"/>
                </a:cubicBezTo>
                <a:cubicBezTo>
                  <a:pt x="2307993" y="424860"/>
                  <a:pt x="2310601" y="421914"/>
                  <a:pt x="2334126" y="457200"/>
                </a:cubicBezTo>
                <a:cubicBezTo>
                  <a:pt x="2390953" y="442994"/>
                  <a:pt x="2374858" y="459959"/>
                  <a:pt x="2394284" y="421106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3419872" y="2024844"/>
            <a:ext cx="2448272" cy="2448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455876" y="2780928"/>
            <a:ext cx="2412268" cy="648072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61215" y="3059668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0v = LOW</a:t>
            </a:r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4680012" y="2384884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= HIGH</a:t>
            </a:r>
            <a:endParaRPr lang="en-SG" dirty="0"/>
          </a:p>
        </p:txBody>
      </p:sp>
      <p:sp>
        <p:nvSpPr>
          <p:cNvPr id="20" name="Rectangle 19"/>
          <p:cNvSpPr/>
          <p:nvPr/>
        </p:nvSpPr>
        <p:spPr>
          <a:xfrm>
            <a:off x="6372200" y="1988840"/>
            <a:ext cx="2448272" cy="2448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Freeform 21"/>
          <p:cNvSpPr/>
          <p:nvPr/>
        </p:nvSpPr>
        <p:spPr>
          <a:xfrm>
            <a:off x="6364705" y="2263943"/>
            <a:ext cx="2466474" cy="1676399"/>
          </a:xfrm>
          <a:custGeom>
            <a:avLst/>
            <a:gdLst>
              <a:gd name="connsiteX0" fmla="*/ 0 w 2466474"/>
              <a:gd name="connsiteY0" fmla="*/ 960520 h 1676399"/>
              <a:gd name="connsiteX1" fmla="*/ 649706 w 2466474"/>
              <a:gd name="connsiteY1" fmla="*/ 118310 h 1676399"/>
              <a:gd name="connsiteX2" fmla="*/ 1780674 w 2466474"/>
              <a:gd name="connsiteY2" fmla="*/ 1670383 h 1676399"/>
              <a:gd name="connsiteX3" fmla="*/ 2466474 w 2466474"/>
              <a:gd name="connsiteY3" fmla="*/ 82215 h 167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6474" h="1676399">
                <a:moveTo>
                  <a:pt x="0" y="960520"/>
                </a:moveTo>
                <a:cubicBezTo>
                  <a:pt x="176463" y="480260"/>
                  <a:pt x="352927" y="0"/>
                  <a:pt x="649706" y="118310"/>
                </a:cubicBezTo>
                <a:cubicBezTo>
                  <a:pt x="946485" y="236620"/>
                  <a:pt x="1477879" y="1676399"/>
                  <a:pt x="1780674" y="1670383"/>
                </a:cubicBezTo>
                <a:cubicBezTo>
                  <a:pt x="2083469" y="1664367"/>
                  <a:pt x="2360195" y="328862"/>
                  <a:pt x="2466474" y="82215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Overview:Week03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baseline="0" dirty="0" smtClean="0"/>
              <a:t>Introduction to</a:t>
            </a:r>
            <a:r>
              <a:rPr lang="en-US" b="1" dirty="0" smtClean="0"/>
              <a:t> Sensor/Actuator Modules</a:t>
            </a:r>
          </a:p>
          <a:p>
            <a:r>
              <a:rPr lang="en-US" b="1" i="1" dirty="0" smtClean="0"/>
              <a:t>3-1 Sensor modules (1hr)</a:t>
            </a:r>
            <a:endParaRPr lang="en-SG" b="1" i="1" dirty="0" smtClean="0"/>
          </a:p>
          <a:p>
            <a:pPr lvl="1"/>
            <a:r>
              <a:rPr lang="en-US" b="1" dirty="0" smtClean="0"/>
              <a:t>Touch Sensor/ Sound Sensor/Pressure Sensor/</a:t>
            </a:r>
            <a:endParaRPr lang="en-SG" b="1" dirty="0" smtClean="0"/>
          </a:p>
          <a:p>
            <a:r>
              <a:rPr lang="en-US" b="1" i="1" dirty="0" smtClean="0"/>
              <a:t>3-2 Actuators and </a:t>
            </a:r>
            <a:r>
              <a:rPr lang="en-US" b="1" dirty="0" smtClean="0"/>
              <a:t>Basic </a:t>
            </a:r>
            <a:r>
              <a:rPr lang="en-US" b="1" dirty="0" err="1" smtClean="0"/>
              <a:t>Mechatronics</a:t>
            </a:r>
            <a:r>
              <a:rPr lang="en-US" b="1" i="1" dirty="0" smtClean="0"/>
              <a:t>  (1hr)</a:t>
            </a:r>
            <a:endParaRPr lang="en-SG" b="1" i="1" dirty="0" smtClean="0"/>
          </a:p>
          <a:p>
            <a:pPr lvl="1"/>
            <a:r>
              <a:rPr lang="en-US" b="1" dirty="0" smtClean="0"/>
              <a:t>DC motor/Servo motor/Stepper motor/Solenoid</a:t>
            </a:r>
            <a:endParaRPr lang="en-SG" b="1" dirty="0" smtClean="0"/>
          </a:p>
          <a:p>
            <a:pPr lvl="1"/>
            <a:r>
              <a:rPr lang="en-US" b="1" i="1" dirty="0" smtClean="0"/>
              <a:t>Lever/Pulley/Gear</a:t>
            </a:r>
            <a:endParaRPr lang="en-US" b="1" dirty="0" smtClean="0"/>
          </a:p>
          <a:p>
            <a:pPr lvl="0"/>
            <a:r>
              <a:rPr lang="en-US" b="1" dirty="0" smtClean="0"/>
              <a:t>Circuit Bending Exercise (2hr) </a:t>
            </a:r>
            <a:endParaRPr lang="en-US" b="1" baseline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>
                <a:ea typeface="ＭＳ Ｐゴシック" pitchFamily="34" charset="-128"/>
              </a:rPr>
              <a:t>Multimeter</a:t>
            </a:r>
            <a:endParaRPr lang="en-US" altLang="ja-JP" dirty="0">
              <a:ea typeface="ＭＳ Ｐゴシック" pitchFamily="34" charset="-128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Resistance (Ω)</a:t>
            </a:r>
          </a:p>
          <a:p>
            <a:r>
              <a:rPr lang="en-US" altLang="ja-JP" dirty="0">
                <a:ea typeface="ＭＳ Ｐゴシック" pitchFamily="34" charset="-128"/>
              </a:rPr>
              <a:t>DC Voltage (V)</a:t>
            </a:r>
            <a:endParaRPr lang="ja-JP" altLang="en-US">
              <a:ea typeface="ＭＳ Ｐゴシック" pitchFamily="34" charset="-128"/>
            </a:endParaRPr>
          </a:p>
          <a:p>
            <a:r>
              <a:rPr lang="en-US" altLang="ja-JP" dirty="0">
                <a:ea typeface="ＭＳ Ｐゴシック" pitchFamily="34" charset="-128"/>
              </a:rPr>
              <a:t>AC Voltage (V)</a:t>
            </a:r>
          </a:p>
          <a:p>
            <a:r>
              <a:rPr lang="en-US" altLang="ja-JP" dirty="0">
                <a:ea typeface="ＭＳ Ｐゴシック" pitchFamily="34" charset="-128"/>
              </a:rPr>
              <a:t>DC Current (A)</a:t>
            </a:r>
          </a:p>
          <a:p>
            <a:r>
              <a:rPr lang="en-US" altLang="ja-JP" dirty="0" smtClean="0">
                <a:ea typeface="ＭＳ Ｐゴシック" pitchFamily="34" charset="-128"/>
              </a:rPr>
              <a:t>Continuity Test</a:t>
            </a:r>
            <a:endParaRPr lang="en-US" altLang="ja-JP" dirty="0">
              <a:ea typeface="ＭＳ Ｐゴシック" pitchFamily="34" charset="-128"/>
            </a:endParaRPr>
          </a:p>
          <a:p>
            <a:r>
              <a:rPr lang="en-US" altLang="ja-JP" dirty="0">
                <a:ea typeface="ＭＳ Ｐゴシック" pitchFamily="34" charset="-128"/>
              </a:rPr>
              <a:t>Diode Test</a:t>
            </a:r>
          </a:p>
        </p:txBody>
      </p:sp>
      <p:pic>
        <p:nvPicPr>
          <p:cNvPr id="20484" name="Picture 4" descr="IMG_108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676400"/>
            <a:ext cx="4419600" cy="4419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IMG_1085"/>
          <p:cNvPicPr>
            <a:picLocks noChangeAspect="1" noChangeArrowheads="1"/>
          </p:cNvPicPr>
          <p:nvPr/>
        </p:nvPicPr>
        <p:blipFill>
          <a:blip r:embed="rId3" cstate="print"/>
          <a:srcRect l="7866" t="7866" r="9017" b="13483"/>
          <a:stretch>
            <a:fillRect/>
          </a:stretch>
        </p:blipFill>
        <p:spPr bwMode="auto">
          <a:xfrm>
            <a:off x="2895600" y="1371600"/>
            <a:ext cx="5636840" cy="5334000"/>
          </a:xfrm>
          <a:prstGeom prst="rect">
            <a:avLst/>
          </a:prstGeom>
          <a:noFill/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ea typeface="ＭＳ Ｐゴシック" pitchFamily="34" charset="-128"/>
              </a:rPr>
              <a:t>Multimeter</a:t>
            </a:r>
            <a:endParaRPr lang="en-US" altLang="ja-JP" dirty="0">
              <a:ea typeface="ＭＳ Ｐゴシック" pitchFamily="34" charset="-128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6248400" y="4997450"/>
            <a:ext cx="1708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ea typeface="ＭＳ Ｐゴシック" pitchFamily="34" charset="-128"/>
              </a:rPr>
              <a:t>Continuity Test</a:t>
            </a:r>
          </a:p>
          <a:p>
            <a:r>
              <a:rPr lang="en-US" altLang="ja-JP">
                <a:solidFill>
                  <a:srgbClr val="FF0000"/>
                </a:solidFill>
                <a:ea typeface="ＭＳ Ｐゴシック" pitchFamily="34" charset="-128"/>
              </a:rPr>
              <a:t>Diode Test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60400" y="3378200"/>
            <a:ext cx="1717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Resistance </a:t>
            </a:r>
            <a:r>
              <a:rPr lang="en-US" altLang="ja-JP" dirty="0" smtClean="0">
                <a:solidFill>
                  <a:srgbClr val="FF0000"/>
                </a:solidFill>
              </a:rPr>
              <a:t>(</a:t>
            </a:r>
            <a:r>
              <a:rPr lang="en-US" altLang="ja-JP" dirty="0" smtClean="0">
                <a:solidFill>
                  <a:srgbClr val="FF0000"/>
                </a:solidFill>
                <a:latin typeface="+mn-lt"/>
              </a:rPr>
              <a:t>Ω</a:t>
            </a:r>
            <a:r>
              <a:rPr lang="en-US" altLang="ja-JP" dirty="0" smtClean="0">
                <a:solidFill>
                  <a:srgbClr val="FF0000"/>
                </a:solidFill>
              </a:rPr>
              <a:t>)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6184900" y="3038475"/>
            <a:ext cx="17236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DC </a:t>
            </a:r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Voltage (V)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6508750" y="4495800"/>
            <a:ext cx="17107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AC </a:t>
            </a:r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Voltage (V)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1117600" y="5092700"/>
            <a:ext cx="1847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ja-JP">
                <a:solidFill>
                  <a:srgbClr val="FF0000"/>
                </a:solidFill>
                <a:ea typeface="ＭＳ Ｐゴシック" pitchFamily="34" charset="-128"/>
              </a:rPr>
              <a:t>DC Current Test</a:t>
            </a:r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2324100" y="3619500"/>
            <a:ext cx="787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2946400" y="5321300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H="1">
            <a:off x="5426075" y="3292475"/>
            <a:ext cx="787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 flipH="1" flipV="1">
            <a:off x="5759450" y="4737100"/>
            <a:ext cx="793750" cy="6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>
            <a:off x="5105400" y="5029200"/>
            <a:ext cx="11430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3289300" y="2844800"/>
            <a:ext cx="533400" cy="466725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SG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 flipH="1" flipV="1">
            <a:off x="2514600" y="2438400"/>
            <a:ext cx="812800" cy="508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1168400" y="2160588"/>
            <a:ext cx="1377950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Hold Button</a:t>
            </a:r>
          </a:p>
        </p:txBody>
      </p:sp>
      <p:sp>
        <p:nvSpPr>
          <p:cNvPr id="17" name="Right Brace 16"/>
          <p:cNvSpPr/>
          <p:nvPr/>
        </p:nvSpPr>
        <p:spPr>
          <a:xfrm rot="19233613">
            <a:off x="5085718" y="2837243"/>
            <a:ext cx="393700" cy="1193932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ight Brace 17"/>
          <p:cNvSpPr/>
          <p:nvPr/>
        </p:nvSpPr>
        <p:spPr>
          <a:xfrm rot="12591523">
            <a:off x="3082244" y="2925735"/>
            <a:ext cx="409462" cy="1573209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ight Brace 18"/>
          <p:cNvSpPr/>
          <p:nvPr/>
        </p:nvSpPr>
        <p:spPr>
          <a:xfrm rot="7414487">
            <a:off x="3552765" y="4570542"/>
            <a:ext cx="393700" cy="1165809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ight Brace 19"/>
          <p:cNvSpPr/>
          <p:nvPr/>
        </p:nvSpPr>
        <p:spPr>
          <a:xfrm rot="1544513">
            <a:off x="5399470" y="4272417"/>
            <a:ext cx="393700" cy="769805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6012160" y="1844824"/>
            <a:ext cx="717890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Prove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15024" y="227687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(+)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2945" y="2132856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(GND)</a:t>
            </a:r>
            <a:endParaRPr lang="en-US" altLang="ja-JP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3-1 Sensor modules (1hr)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Light Sensor</a:t>
            </a:r>
          </a:p>
          <a:p>
            <a:pPr lvl="0"/>
            <a:r>
              <a:rPr lang="en-US" dirty="0" smtClean="0"/>
              <a:t>Touch</a:t>
            </a:r>
            <a:r>
              <a:rPr lang="en-US" baseline="0" dirty="0" smtClean="0"/>
              <a:t> sensor</a:t>
            </a:r>
            <a:endParaRPr lang="en-US" dirty="0" smtClean="0"/>
          </a:p>
          <a:p>
            <a:pPr lvl="0"/>
            <a:r>
              <a:rPr lang="en-US" dirty="0" smtClean="0"/>
              <a:t>Sound sensor</a:t>
            </a:r>
          </a:p>
          <a:p>
            <a:pPr lvl="0"/>
            <a:r>
              <a:rPr lang="en-US" dirty="0" smtClean="0"/>
              <a:t>Pressure Sensor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Touch Sensor/ </a:t>
            </a:r>
          </a:p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8673" name="Picture 1" descr="C:\Users\Dell\Desktop\Week02\Week03\P90281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7804" y="1664804"/>
            <a:ext cx="5976664" cy="44840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/>
              <a:t>Touch Sensor</a:t>
            </a:r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3" cstate="print"/>
          <a:srcRect l="11444" t="47836" r="30854"/>
          <a:stretch>
            <a:fillRect/>
          </a:stretch>
        </p:blipFill>
        <p:spPr bwMode="auto">
          <a:xfrm>
            <a:off x="873759" y="2138680"/>
            <a:ext cx="2875281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699" name="Picture 3" descr="D:\yuta\Dropbox\C0ding Workshop\Wk02\sensors.jpeg"/>
          <p:cNvPicPr>
            <a:picLocks noChangeAspect="1" noChangeArrowheads="1"/>
          </p:cNvPicPr>
          <p:nvPr/>
        </p:nvPicPr>
        <p:blipFill>
          <a:blip r:embed="rId4" cstate="print"/>
          <a:srcRect t="56277" r="24013"/>
          <a:stretch>
            <a:fillRect/>
          </a:stretch>
        </p:blipFill>
        <p:spPr bwMode="auto">
          <a:xfrm>
            <a:off x="5586729" y="2133600"/>
            <a:ext cx="2531111" cy="3070538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H="1">
            <a:off x="6268720" y="5201920"/>
            <a:ext cx="223520" cy="86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695440" y="5222240"/>
            <a:ext cx="10160" cy="853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68160" y="5201920"/>
            <a:ext cx="304800" cy="883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92240" y="613664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0560" y="612648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DPin2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11520" y="613664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GND</a:t>
            </a:r>
            <a:endParaRPr lang="en-SG" dirty="0">
              <a:solidFill>
                <a:schemeClr val="tx2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910080" y="5313680"/>
            <a:ext cx="223520" cy="86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39752" y="5337212"/>
            <a:ext cx="36004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735796" y="5337212"/>
            <a:ext cx="342210" cy="876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23728" y="61653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71800" y="623731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DPin2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52880" y="6248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GND</a:t>
            </a:r>
            <a:endParaRPr lang="en-SG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760" y="1747520"/>
            <a:ext cx="284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2ch Touch Sensor Module</a:t>
            </a:r>
            <a:endParaRPr lang="en-SG" dirty="0"/>
          </a:p>
        </p:txBody>
      </p:sp>
      <p:sp>
        <p:nvSpPr>
          <p:cNvPr id="28" name="TextBox 27"/>
          <p:cNvSpPr txBox="1"/>
          <p:nvPr/>
        </p:nvSpPr>
        <p:spPr>
          <a:xfrm>
            <a:off x="5364480" y="1747520"/>
            <a:ext cx="284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1ch Touch Sensor Module</a:t>
            </a:r>
            <a:endParaRPr lang="en-SG" dirty="0"/>
          </a:p>
        </p:txBody>
      </p:sp>
      <p:sp>
        <p:nvSpPr>
          <p:cNvPr id="24" name="TextBox 23"/>
          <p:cNvSpPr txBox="1"/>
          <p:nvPr/>
        </p:nvSpPr>
        <p:spPr>
          <a:xfrm>
            <a:off x="1835696" y="353701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G O1 O2 5v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99073" y="2276872"/>
            <a:ext cx="121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Pad1  Pad2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28184" y="3717032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G 5v O1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56176" y="2555612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Pad1 </a:t>
            </a:r>
            <a:endParaRPr lang="en-SG" dirty="0">
              <a:solidFill>
                <a:schemeClr val="accent2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 l="40696" t="81761" r="56414"/>
          <a:stretch>
            <a:fillRect/>
          </a:stretch>
        </p:blipFill>
        <p:spPr bwMode="auto">
          <a:xfrm rot="-1200000">
            <a:off x="2828923" y="4140364"/>
            <a:ext cx="149243" cy="113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Connector 35"/>
          <p:cNvCxnSpPr/>
          <p:nvPr/>
        </p:nvCxnSpPr>
        <p:spPr>
          <a:xfrm flipH="1">
            <a:off x="2339752" y="4213887"/>
            <a:ext cx="28352" cy="1051317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/>
          <a:srcRect l="65262" t="96744" r="30854"/>
          <a:stretch>
            <a:fillRect/>
          </a:stretch>
        </p:blipFill>
        <p:spPr bwMode="auto">
          <a:xfrm>
            <a:off x="3095836" y="5170170"/>
            <a:ext cx="193536" cy="9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Sound Sensor/</a:t>
            </a:r>
          </a:p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 cstate="print"/>
          <a:srcRect l="24894" t="11887" r="20338" b="19435"/>
          <a:stretch>
            <a:fillRect/>
          </a:stretch>
        </p:blipFill>
        <p:spPr bwMode="auto">
          <a:xfrm>
            <a:off x="971540" y="1556792"/>
            <a:ext cx="237626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flipH="1">
            <a:off x="1691632" y="5373216"/>
            <a:ext cx="180068" cy="719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6284" y="5401528"/>
            <a:ext cx="223520" cy="599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375756" y="5409220"/>
            <a:ext cx="180020" cy="612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43708" y="60480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0676" y="604800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A0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604800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755576" y="1412776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microphone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1740" y="1376772"/>
            <a:ext cx="96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mic</a:t>
            </a:r>
            <a:r>
              <a:rPr lang="en-US" dirty="0" smtClean="0">
                <a:solidFill>
                  <a:srgbClr val="FF0000"/>
                </a:solidFill>
              </a:rPr>
              <a:t> gain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24577" name="Picture 1" descr="C:\Users\Dell\Desktop\Week02\Week03\P9028148.JPG"/>
          <p:cNvPicPr>
            <a:picLocks noChangeAspect="1" noChangeArrowheads="1"/>
          </p:cNvPicPr>
          <p:nvPr/>
        </p:nvPicPr>
        <p:blipFill>
          <a:blip r:embed="rId4" cstate="print"/>
          <a:srcRect l="30852"/>
          <a:stretch>
            <a:fillRect/>
          </a:stretch>
        </p:blipFill>
        <p:spPr bwMode="auto">
          <a:xfrm>
            <a:off x="3775330" y="1056676"/>
            <a:ext cx="5405182" cy="58647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SoundSensor</a:t>
            </a:r>
            <a:r>
              <a:rPr lang="en-US" dirty="0" smtClean="0"/>
              <a:t>/ microphone amplifier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 l="24894" t="11887" r="20338" b="19435"/>
          <a:stretch>
            <a:fillRect/>
          </a:stretch>
        </p:blipFill>
        <p:spPr bwMode="auto">
          <a:xfrm>
            <a:off x="3853556" y="2152494"/>
            <a:ext cx="1620180" cy="255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flipV="1">
            <a:off x="4788024" y="3609020"/>
            <a:ext cx="1152128" cy="7560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87524" y="2240868"/>
            <a:ext cx="2854152" cy="2448272"/>
            <a:chOff x="287524" y="2204864"/>
            <a:chExt cx="2854152" cy="2448272"/>
          </a:xfrm>
        </p:grpSpPr>
        <p:sp>
          <p:nvSpPr>
            <p:cNvPr id="5" name="Rectangle 4"/>
            <p:cNvSpPr/>
            <p:nvPr/>
          </p:nvSpPr>
          <p:spPr>
            <a:xfrm>
              <a:off x="693404" y="2204864"/>
              <a:ext cx="2448272" cy="24482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Freeform 5"/>
            <p:cNvSpPr/>
            <p:nvPr/>
          </p:nvSpPr>
          <p:spPr>
            <a:xfrm>
              <a:off x="711388" y="4113076"/>
              <a:ext cx="2394284" cy="325579"/>
            </a:xfrm>
            <a:custGeom>
              <a:avLst/>
              <a:gdLst>
                <a:gd name="connsiteX0" fmla="*/ 0 w 2394284"/>
                <a:gd name="connsiteY0" fmla="*/ 372979 h 866274"/>
                <a:gd name="connsiteX1" fmla="*/ 48126 w 2394284"/>
                <a:gd name="connsiteY1" fmla="*/ 360948 h 866274"/>
                <a:gd name="connsiteX2" fmla="*/ 60158 w 2394284"/>
                <a:gd name="connsiteY2" fmla="*/ 324853 h 866274"/>
                <a:gd name="connsiteX3" fmla="*/ 96253 w 2394284"/>
                <a:gd name="connsiteY3" fmla="*/ 288758 h 866274"/>
                <a:gd name="connsiteX4" fmla="*/ 144379 w 2394284"/>
                <a:gd name="connsiteY4" fmla="*/ 457200 h 866274"/>
                <a:gd name="connsiteX5" fmla="*/ 192505 w 2394284"/>
                <a:gd name="connsiteY5" fmla="*/ 625643 h 866274"/>
                <a:gd name="connsiteX6" fmla="*/ 204537 w 2394284"/>
                <a:gd name="connsiteY6" fmla="*/ 697832 h 866274"/>
                <a:gd name="connsiteX7" fmla="*/ 228600 w 2394284"/>
                <a:gd name="connsiteY7" fmla="*/ 794085 h 866274"/>
                <a:gd name="connsiteX8" fmla="*/ 252663 w 2394284"/>
                <a:gd name="connsiteY8" fmla="*/ 866274 h 866274"/>
                <a:gd name="connsiteX9" fmla="*/ 300789 w 2394284"/>
                <a:gd name="connsiteY9" fmla="*/ 529390 h 866274"/>
                <a:gd name="connsiteX10" fmla="*/ 324853 w 2394284"/>
                <a:gd name="connsiteY10" fmla="*/ 348916 h 866274"/>
                <a:gd name="connsiteX11" fmla="*/ 336884 w 2394284"/>
                <a:gd name="connsiteY11" fmla="*/ 397043 h 866274"/>
                <a:gd name="connsiteX12" fmla="*/ 348916 w 2394284"/>
                <a:gd name="connsiteY12" fmla="*/ 433137 h 866274"/>
                <a:gd name="connsiteX13" fmla="*/ 360947 w 2394284"/>
                <a:gd name="connsiteY13" fmla="*/ 493295 h 866274"/>
                <a:gd name="connsiteX14" fmla="*/ 397042 w 2394284"/>
                <a:gd name="connsiteY14" fmla="*/ 336885 h 866274"/>
                <a:gd name="connsiteX15" fmla="*/ 409074 w 2394284"/>
                <a:gd name="connsiteY15" fmla="*/ 372979 h 866274"/>
                <a:gd name="connsiteX16" fmla="*/ 433137 w 2394284"/>
                <a:gd name="connsiteY16" fmla="*/ 469232 h 866274"/>
                <a:gd name="connsiteX17" fmla="*/ 457200 w 2394284"/>
                <a:gd name="connsiteY17" fmla="*/ 397043 h 866274"/>
                <a:gd name="connsiteX18" fmla="*/ 481263 w 2394284"/>
                <a:gd name="connsiteY18" fmla="*/ 493295 h 866274"/>
                <a:gd name="connsiteX19" fmla="*/ 517358 w 2394284"/>
                <a:gd name="connsiteY19" fmla="*/ 372979 h 866274"/>
                <a:gd name="connsiteX20" fmla="*/ 529389 w 2394284"/>
                <a:gd name="connsiteY20" fmla="*/ 324853 h 866274"/>
                <a:gd name="connsiteX21" fmla="*/ 577516 w 2394284"/>
                <a:gd name="connsiteY21" fmla="*/ 228600 h 866274"/>
                <a:gd name="connsiteX22" fmla="*/ 601579 w 2394284"/>
                <a:gd name="connsiteY22" fmla="*/ 348916 h 866274"/>
                <a:gd name="connsiteX23" fmla="*/ 637674 w 2394284"/>
                <a:gd name="connsiteY23" fmla="*/ 445169 h 866274"/>
                <a:gd name="connsiteX24" fmla="*/ 661737 w 2394284"/>
                <a:gd name="connsiteY24" fmla="*/ 385011 h 866274"/>
                <a:gd name="connsiteX25" fmla="*/ 697831 w 2394284"/>
                <a:gd name="connsiteY25" fmla="*/ 300790 h 866274"/>
                <a:gd name="connsiteX26" fmla="*/ 733926 w 2394284"/>
                <a:gd name="connsiteY26" fmla="*/ 445169 h 866274"/>
                <a:gd name="connsiteX27" fmla="*/ 757989 w 2394284"/>
                <a:gd name="connsiteY27" fmla="*/ 517358 h 866274"/>
                <a:gd name="connsiteX28" fmla="*/ 782053 w 2394284"/>
                <a:gd name="connsiteY28" fmla="*/ 613611 h 866274"/>
                <a:gd name="connsiteX29" fmla="*/ 842210 w 2394284"/>
                <a:gd name="connsiteY29" fmla="*/ 529390 h 866274"/>
                <a:gd name="connsiteX30" fmla="*/ 890337 w 2394284"/>
                <a:gd name="connsiteY30" fmla="*/ 372979 h 866274"/>
                <a:gd name="connsiteX31" fmla="*/ 950495 w 2394284"/>
                <a:gd name="connsiteY31" fmla="*/ 240632 h 866274"/>
                <a:gd name="connsiteX32" fmla="*/ 962526 w 2394284"/>
                <a:gd name="connsiteY32" fmla="*/ 300790 h 866274"/>
                <a:gd name="connsiteX33" fmla="*/ 974558 w 2394284"/>
                <a:gd name="connsiteY33" fmla="*/ 348916 h 866274"/>
                <a:gd name="connsiteX34" fmla="*/ 998621 w 2394284"/>
                <a:gd name="connsiteY34" fmla="*/ 469232 h 866274"/>
                <a:gd name="connsiteX35" fmla="*/ 1034716 w 2394284"/>
                <a:gd name="connsiteY35" fmla="*/ 421106 h 866274"/>
                <a:gd name="connsiteX36" fmla="*/ 1046747 w 2394284"/>
                <a:gd name="connsiteY36" fmla="*/ 372979 h 866274"/>
                <a:gd name="connsiteX37" fmla="*/ 1070810 w 2394284"/>
                <a:gd name="connsiteY37" fmla="*/ 204537 h 866274"/>
                <a:gd name="connsiteX38" fmla="*/ 1082842 w 2394284"/>
                <a:gd name="connsiteY38" fmla="*/ 168443 h 866274"/>
                <a:gd name="connsiteX39" fmla="*/ 1106905 w 2394284"/>
                <a:gd name="connsiteY39" fmla="*/ 276727 h 866274"/>
                <a:gd name="connsiteX40" fmla="*/ 1118937 w 2394284"/>
                <a:gd name="connsiteY40" fmla="*/ 372979 h 866274"/>
                <a:gd name="connsiteX41" fmla="*/ 1143000 w 2394284"/>
                <a:gd name="connsiteY41" fmla="*/ 541422 h 866274"/>
                <a:gd name="connsiteX42" fmla="*/ 1167063 w 2394284"/>
                <a:gd name="connsiteY42" fmla="*/ 794085 h 866274"/>
                <a:gd name="connsiteX43" fmla="*/ 1191126 w 2394284"/>
                <a:gd name="connsiteY43" fmla="*/ 613611 h 866274"/>
                <a:gd name="connsiteX44" fmla="*/ 1215189 w 2394284"/>
                <a:gd name="connsiteY44" fmla="*/ 517358 h 866274"/>
                <a:gd name="connsiteX45" fmla="*/ 1227221 w 2394284"/>
                <a:gd name="connsiteY45" fmla="*/ 421106 h 866274"/>
                <a:gd name="connsiteX46" fmla="*/ 1239253 w 2394284"/>
                <a:gd name="connsiteY46" fmla="*/ 336885 h 866274"/>
                <a:gd name="connsiteX47" fmla="*/ 1251284 w 2394284"/>
                <a:gd name="connsiteY47" fmla="*/ 228600 h 866274"/>
                <a:gd name="connsiteX48" fmla="*/ 1287379 w 2394284"/>
                <a:gd name="connsiteY48" fmla="*/ 0 h 866274"/>
                <a:gd name="connsiteX49" fmla="*/ 1335505 w 2394284"/>
                <a:gd name="connsiteY49" fmla="*/ 192506 h 866274"/>
                <a:gd name="connsiteX50" fmla="*/ 1383631 w 2394284"/>
                <a:gd name="connsiteY50" fmla="*/ 433137 h 866274"/>
                <a:gd name="connsiteX51" fmla="*/ 1395663 w 2394284"/>
                <a:gd name="connsiteY51" fmla="*/ 553453 h 866274"/>
                <a:gd name="connsiteX52" fmla="*/ 1419726 w 2394284"/>
                <a:gd name="connsiteY52" fmla="*/ 709864 h 866274"/>
                <a:gd name="connsiteX53" fmla="*/ 1443789 w 2394284"/>
                <a:gd name="connsiteY53" fmla="*/ 553453 h 866274"/>
                <a:gd name="connsiteX54" fmla="*/ 1455821 w 2394284"/>
                <a:gd name="connsiteY54" fmla="*/ 433137 h 866274"/>
                <a:gd name="connsiteX55" fmla="*/ 1479884 w 2394284"/>
                <a:gd name="connsiteY55" fmla="*/ 336885 h 866274"/>
                <a:gd name="connsiteX56" fmla="*/ 1491916 w 2394284"/>
                <a:gd name="connsiteY56" fmla="*/ 228600 h 866274"/>
                <a:gd name="connsiteX57" fmla="*/ 1503947 w 2394284"/>
                <a:gd name="connsiteY57" fmla="*/ 144379 h 866274"/>
                <a:gd name="connsiteX58" fmla="*/ 1528010 w 2394284"/>
                <a:gd name="connsiteY58" fmla="*/ 204537 h 866274"/>
                <a:gd name="connsiteX59" fmla="*/ 1540042 w 2394284"/>
                <a:gd name="connsiteY59" fmla="*/ 288758 h 866274"/>
                <a:gd name="connsiteX60" fmla="*/ 1588168 w 2394284"/>
                <a:gd name="connsiteY60" fmla="*/ 481264 h 866274"/>
                <a:gd name="connsiteX61" fmla="*/ 1612231 w 2394284"/>
                <a:gd name="connsiteY61" fmla="*/ 360948 h 866274"/>
                <a:gd name="connsiteX62" fmla="*/ 1648326 w 2394284"/>
                <a:gd name="connsiteY62" fmla="*/ 421106 h 866274"/>
                <a:gd name="connsiteX63" fmla="*/ 1672389 w 2394284"/>
                <a:gd name="connsiteY63" fmla="*/ 505327 h 866274"/>
                <a:gd name="connsiteX64" fmla="*/ 1708484 w 2394284"/>
                <a:gd name="connsiteY64" fmla="*/ 529390 h 866274"/>
                <a:gd name="connsiteX65" fmla="*/ 1720516 w 2394284"/>
                <a:gd name="connsiteY65" fmla="*/ 481264 h 866274"/>
                <a:gd name="connsiteX66" fmla="*/ 1732547 w 2394284"/>
                <a:gd name="connsiteY66" fmla="*/ 445169 h 866274"/>
                <a:gd name="connsiteX67" fmla="*/ 1756610 w 2394284"/>
                <a:gd name="connsiteY67" fmla="*/ 481264 h 866274"/>
                <a:gd name="connsiteX68" fmla="*/ 1780674 w 2394284"/>
                <a:gd name="connsiteY68" fmla="*/ 505327 h 866274"/>
                <a:gd name="connsiteX69" fmla="*/ 1792705 w 2394284"/>
                <a:gd name="connsiteY69" fmla="*/ 397043 h 866274"/>
                <a:gd name="connsiteX70" fmla="*/ 1816768 w 2394284"/>
                <a:gd name="connsiteY70" fmla="*/ 324853 h 866274"/>
                <a:gd name="connsiteX71" fmla="*/ 1852863 w 2394284"/>
                <a:gd name="connsiteY71" fmla="*/ 397043 h 866274"/>
                <a:gd name="connsiteX72" fmla="*/ 1876926 w 2394284"/>
                <a:gd name="connsiteY72" fmla="*/ 360948 h 866274"/>
                <a:gd name="connsiteX73" fmla="*/ 1913021 w 2394284"/>
                <a:gd name="connsiteY73" fmla="*/ 409074 h 866274"/>
                <a:gd name="connsiteX74" fmla="*/ 1925053 w 2394284"/>
                <a:gd name="connsiteY74" fmla="*/ 457200 h 866274"/>
                <a:gd name="connsiteX75" fmla="*/ 1961147 w 2394284"/>
                <a:gd name="connsiteY75" fmla="*/ 553453 h 866274"/>
                <a:gd name="connsiteX76" fmla="*/ 1973179 w 2394284"/>
                <a:gd name="connsiteY76" fmla="*/ 493295 h 866274"/>
                <a:gd name="connsiteX77" fmla="*/ 1985210 w 2394284"/>
                <a:gd name="connsiteY77" fmla="*/ 457200 h 866274"/>
                <a:gd name="connsiteX78" fmla="*/ 1997242 w 2394284"/>
                <a:gd name="connsiteY78" fmla="*/ 385011 h 866274"/>
                <a:gd name="connsiteX79" fmla="*/ 2021305 w 2394284"/>
                <a:gd name="connsiteY79" fmla="*/ 312822 h 866274"/>
                <a:gd name="connsiteX80" fmla="*/ 2033337 w 2394284"/>
                <a:gd name="connsiteY80" fmla="*/ 276727 h 866274"/>
                <a:gd name="connsiteX81" fmla="*/ 2045368 w 2394284"/>
                <a:gd name="connsiteY81" fmla="*/ 312822 h 866274"/>
                <a:gd name="connsiteX82" fmla="*/ 2081463 w 2394284"/>
                <a:gd name="connsiteY82" fmla="*/ 385011 h 866274"/>
                <a:gd name="connsiteX83" fmla="*/ 2093495 w 2394284"/>
                <a:gd name="connsiteY83" fmla="*/ 493295 h 866274"/>
                <a:gd name="connsiteX84" fmla="*/ 2105526 w 2394284"/>
                <a:gd name="connsiteY84" fmla="*/ 541422 h 866274"/>
                <a:gd name="connsiteX85" fmla="*/ 2117558 w 2394284"/>
                <a:gd name="connsiteY85" fmla="*/ 469232 h 866274"/>
                <a:gd name="connsiteX86" fmla="*/ 2141621 w 2394284"/>
                <a:gd name="connsiteY86" fmla="*/ 360948 h 866274"/>
                <a:gd name="connsiteX87" fmla="*/ 2165684 w 2394284"/>
                <a:gd name="connsiteY87" fmla="*/ 204537 h 866274"/>
                <a:gd name="connsiteX88" fmla="*/ 2177716 w 2394284"/>
                <a:gd name="connsiteY88" fmla="*/ 96253 h 866274"/>
                <a:gd name="connsiteX89" fmla="*/ 2237874 w 2394284"/>
                <a:gd name="connsiteY89" fmla="*/ 264695 h 866274"/>
                <a:gd name="connsiteX90" fmla="*/ 2261937 w 2394284"/>
                <a:gd name="connsiteY90" fmla="*/ 324853 h 866274"/>
                <a:gd name="connsiteX91" fmla="*/ 2273968 w 2394284"/>
                <a:gd name="connsiteY91" fmla="*/ 397043 h 866274"/>
                <a:gd name="connsiteX92" fmla="*/ 2286000 w 2394284"/>
                <a:gd name="connsiteY92" fmla="*/ 324853 h 866274"/>
                <a:gd name="connsiteX93" fmla="*/ 2298031 w 2394284"/>
                <a:gd name="connsiteY93" fmla="*/ 385011 h 866274"/>
                <a:gd name="connsiteX94" fmla="*/ 2334126 w 2394284"/>
                <a:gd name="connsiteY94" fmla="*/ 457200 h 866274"/>
                <a:gd name="connsiteX95" fmla="*/ 2394284 w 2394284"/>
                <a:gd name="connsiteY95" fmla="*/ 421106 h 86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394284" h="866274">
                  <a:moveTo>
                    <a:pt x="0" y="372979"/>
                  </a:moveTo>
                  <a:cubicBezTo>
                    <a:pt x="16042" y="368969"/>
                    <a:pt x="35214" y="371278"/>
                    <a:pt x="48126" y="360948"/>
                  </a:cubicBezTo>
                  <a:cubicBezTo>
                    <a:pt x="58029" y="353025"/>
                    <a:pt x="53123" y="335405"/>
                    <a:pt x="60158" y="324853"/>
                  </a:cubicBezTo>
                  <a:cubicBezTo>
                    <a:pt x="69596" y="310695"/>
                    <a:pt x="84221" y="300790"/>
                    <a:pt x="96253" y="288758"/>
                  </a:cubicBezTo>
                  <a:cubicBezTo>
                    <a:pt x="142360" y="427082"/>
                    <a:pt x="99058" y="291020"/>
                    <a:pt x="144379" y="457200"/>
                  </a:cubicBezTo>
                  <a:cubicBezTo>
                    <a:pt x="159743" y="513537"/>
                    <a:pt x="182905" y="568043"/>
                    <a:pt x="192505" y="625643"/>
                  </a:cubicBezTo>
                  <a:cubicBezTo>
                    <a:pt x="196516" y="649706"/>
                    <a:pt x="199426" y="673979"/>
                    <a:pt x="204537" y="697832"/>
                  </a:cubicBezTo>
                  <a:cubicBezTo>
                    <a:pt x="211467" y="730170"/>
                    <a:pt x="219515" y="762286"/>
                    <a:pt x="228600" y="794085"/>
                  </a:cubicBezTo>
                  <a:cubicBezTo>
                    <a:pt x="235568" y="818474"/>
                    <a:pt x="252663" y="866274"/>
                    <a:pt x="252663" y="866274"/>
                  </a:cubicBezTo>
                  <a:cubicBezTo>
                    <a:pt x="271423" y="753721"/>
                    <a:pt x="290281" y="644969"/>
                    <a:pt x="300789" y="529390"/>
                  </a:cubicBezTo>
                  <a:cubicBezTo>
                    <a:pt x="314318" y="380575"/>
                    <a:pt x="302077" y="440018"/>
                    <a:pt x="324853" y="348916"/>
                  </a:cubicBezTo>
                  <a:cubicBezTo>
                    <a:pt x="328863" y="364958"/>
                    <a:pt x="332341" y="381143"/>
                    <a:pt x="336884" y="397043"/>
                  </a:cubicBezTo>
                  <a:cubicBezTo>
                    <a:pt x="340368" y="409237"/>
                    <a:pt x="345840" y="420833"/>
                    <a:pt x="348916" y="433137"/>
                  </a:cubicBezTo>
                  <a:cubicBezTo>
                    <a:pt x="353876" y="452976"/>
                    <a:pt x="356937" y="473242"/>
                    <a:pt x="360947" y="493295"/>
                  </a:cubicBezTo>
                  <a:cubicBezTo>
                    <a:pt x="423075" y="400102"/>
                    <a:pt x="339789" y="537262"/>
                    <a:pt x="397042" y="336885"/>
                  </a:cubicBezTo>
                  <a:cubicBezTo>
                    <a:pt x="400526" y="324691"/>
                    <a:pt x="405998" y="360675"/>
                    <a:pt x="409074" y="372979"/>
                  </a:cubicBezTo>
                  <a:lnTo>
                    <a:pt x="433137" y="469232"/>
                  </a:lnTo>
                  <a:cubicBezTo>
                    <a:pt x="441158" y="445169"/>
                    <a:pt x="451048" y="372436"/>
                    <a:pt x="457200" y="397043"/>
                  </a:cubicBezTo>
                  <a:lnTo>
                    <a:pt x="481263" y="493295"/>
                  </a:lnTo>
                  <a:cubicBezTo>
                    <a:pt x="505758" y="346329"/>
                    <a:pt x="475390" y="484896"/>
                    <a:pt x="517358" y="372979"/>
                  </a:cubicBezTo>
                  <a:cubicBezTo>
                    <a:pt x="523164" y="357496"/>
                    <a:pt x="524160" y="340540"/>
                    <a:pt x="529389" y="324853"/>
                  </a:cubicBezTo>
                  <a:cubicBezTo>
                    <a:pt x="549011" y="265989"/>
                    <a:pt x="548043" y="272810"/>
                    <a:pt x="577516" y="228600"/>
                  </a:cubicBezTo>
                  <a:cubicBezTo>
                    <a:pt x="585537" y="268705"/>
                    <a:pt x="586389" y="310942"/>
                    <a:pt x="601579" y="348916"/>
                  </a:cubicBezTo>
                  <a:cubicBezTo>
                    <a:pt x="630352" y="420849"/>
                    <a:pt x="618812" y="388585"/>
                    <a:pt x="637674" y="445169"/>
                  </a:cubicBezTo>
                  <a:cubicBezTo>
                    <a:pt x="645695" y="425116"/>
                    <a:pt x="652966" y="404747"/>
                    <a:pt x="661737" y="385011"/>
                  </a:cubicBezTo>
                  <a:cubicBezTo>
                    <a:pt x="701382" y="295810"/>
                    <a:pt x="673121" y="374924"/>
                    <a:pt x="697831" y="300790"/>
                  </a:cubicBezTo>
                  <a:cubicBezTo>
                    <a:pt x="763296" y="497177"/>
                    <a:pt x="685327" y="250767"/>
                    <a:pt x="733926" y="445169"/>
                  </a:cubicBezTo>
                  <a:cubicBezTo>
                    <a:pt x="740078" y="469776"/>
                    <a:pt x="751315" y="492887"/>
                    <a:pt x="757989" y="517358"/>
                  </a:cubicBezTo>
                  <a:cubicBezTo>
                    <a:pt x="801542" y="677051"/>
                    <a:pt x="745548" y="504099"/>
                    <a:pt x="782053" y="613611"/>
                  </a:cubicBezTo>
                  <a:cubicBezTo>
                    <a:pt x="841007" y="593959"/>
                    <a:pt x="816542" y="612808"/>
                    <a:pt x="842210" y="529390"/>
                  </a:cubicBezTo>
                  <a:cubicBezTo>
                    <a:pt x="853827" y="491634"/>
                    <a:pt x="873908" y="411313"/>
                    <a:pt x="890337" y="372979"/>
                  </a:cubicBezTo>
                  <a:cubicBezTo>
                    <a:pt x="971039" y="184674"/>
                    <a:pt x="917607" y="339293"/>
                    <a:pt x="950495" y="240632"/>
                  </a:cubicBezTo>
                  <a:cubicBezTo>
                    <a:pt x="954505" y="260685"/>
                    <a:pt x="958090" y="280827"/>
                    <a:pt x="962526" y="300790"/>
                  </a:cubicBezTo>
                  <a:cubicBezTo>
                    <a:pt x="966113" y="316932"/>
                    <a:pt x="971093" y="332747"/>
                    <a:pt x="974558" y="348916"/>
                  </a:cubicBezTo>
                  <a:cubicBezTo>
                    <a:pt x="983128" y="388908"/>
                    <a:pt x="998621" y="469232"/>
                    <a:pt x="998621" y="469232"/>
                  </a:cubicBezTo>
                  <a:cubicBezTo>
                    <a:pt x="1010653" y="453190"/>
                    <a:pt x="1025748" y="439042"/>
                    <a:pt x="1034716" y="421106"/>
                  </a:cubicBezTo>
                  <a:cubicBezTo>
                    <a:pt x="1042111" y="406316"/>
                    <a:pt x="1043504" y="389194"/>
                    <a:pt x="1046747" y="372979"/>
                  </a:cubicBezTo>
                  <a:cubicBezTo>
                    <a:pt x="1086218" y="175623"/>
                    <a:pt x="1026431" y="448624"/>
                    <a:pt x="1070810" y="204537"/>
                  </a:cubicBezTo>
                  <a:cubicBezTo>
                    <a:pt x="1073079" y="192059"/>
                    <a:pt x="1078831" y="180474"/>
                    <a:pt x="1082842" y="168443"/>
                  </a:cubicBezTo>
                  <a:cubicBezTo>
                    <a:pt x="1090863" y="204538"/>
                    <a:pt x="1100479" y="240314"/>
                    <a:pt x="1106905" y="276727"/>
                  </a:cubicBezTo>
                  <a:cubicBezTo>
                    <a:pt x="1112524" y="308569"/>
                    <a:pt x="1114568" y="340942"/>
                    <a:pt x="1118937" y="372979"/>
                  </a:cubicBezTo>
                  <a:cubicBezTo>
                    <a:pt x="1126600" y="429177"/>
                    <a:pt x="1136737" y="485051"/>
                    <a:pt x="1143000" y="541422"/>
                  </a:cubicBezTo>
                  <a:cubicBezTo>
                    <a:pt x="1160364" y="697704"/>
                    <a:pt x="1152015" y="613515"/>
                    <a:pt x="1167063" y="794085"/>
                  </a:cubicBezTo>
                  <a:cubicBezTo>
                    <a:pt x="1169989" y="770678"/>
                    <a:pt x="1185594" y="641271"/>
                    <a:pt x="1191126" y="613611"/>
                  </a:cubicBezTo>
                  <a:cubicBezTo>
                    <a:pt x="1197612" y="581181"/>
                    <a:pt x="1209094" y="549863"/>
                    <a:pt x="1215189" y="517358"/>
                  </a:cubicBezTo>
                  <a:cubicBezTo>
                    <a:pt x="1221148" y="485578"/>
                    <a:pt x="1222947" y="453156"/>
                    <a:pt x="1227221" y="421106"/>
                  </a:cubicBezTo>
                  <a:cubicBezTo>
                    <a:pt x="1230969" y="392996"/>
                    <a:pt x="1235736" y="365025"/>
                    <a:pt x="1239253" y="336885"/>
                  </a:cubicBezTo>
                  <a:cubicBezTo>
                    <a:pt x="1243758" y="300848"/>
                    <a:pt x="1246587" y="264612"/>
                    <a:pt x="1251284" y="228600"/>
                  </a:cubicBezTo>
                  <a:cubicBezTo>
                    <a:pt x="1271500" y="73609"/>
                    <a:pt x="1266653" y="103625"/>
                    <a:pt x="1287379" y="0"/>
                  </a:cubicBezTo>
                  <a:cubicBezTo>
                    <a:pt x="1326948" y="118709"/>
                    <a:pt x="1302319" y="34872"/>
                    <a:pt x="1335505" y="192506"/>
                  </a:cubicBezTo>
                  <a:cubicBezTo>
                    <a:pt x="1356185" y="290737"/>
                    <a:pt x="1368852" y="329683"/>
                    <a:pt x="1383631" y="433137"/>
                  </a:cubicBezTo>
                  <a:cubicBezTo>
                    <a:pt x="1389331" y="473037"/>
                    <a:pt x="1390954" y="513424"/>
                    <a:pt x="1395663" y="553453"/>
                  </a:cubicBezTo>
                  <a:cubicBezTo>
                    <a:pt x="1401854" y="606073"/>
                    <a:pt x="1411026" y="657660"/>
                    <a:pt x="1419726" y="709864"/>
                  </a:cubicBezTo>
                  <a:cubicBezTo>
                    <a:pt x="1435797" y="629512"/>
                    <a:pt x="1432862" y="651797"/>
                    <a:pt x="1443789" y="553453"/>
                  </a:cubicBezTo>
                  <a:cubicBezTo>
                    <a:pt x="1448240" y="513394"/>
                    <a:pt x="1449195" y="472894"/>
                    <a:pt x="1455821" y="433137"/>
                  </a:cubicBezTo>
                  <a:cubicBezTo>
                    <a:pt x="1461258" y="400516"/>
                    <a:pt x="1471863" y="368969"/>
                    <a:pt x="1479884" y="336885"/>
                  </a:cubicBezTo>
                  <a:cubicBezTo>
                    <a:pt x="1483895" y="300790"/>
                    <a:pt x="1487411" y="264637"/>
                    <a:pt x="1491916" y="228600"/>
                  </a:cubicBezTo>
                  <a:cubicBezTo>
                    <a:pt x="1495433" y="200460"/>
                    <a:pt x="1480351" y="160110"/>
                    <a:pt x="1503947" y="144379"/>
                  </a:cubicBezTo>
                  <a:cubicBezTo>
                    <a:pt x="1521917" y="132399"/>
                    <a:pt x="1519989" y="184484"/>
                    <a:pt x="1528010" y="204537"/>
                  </a:cubicBezTo>
                  <a:cubicBezTo>
                    <a:pt x="1532021" y="232611"/>
                    <a:pt x="1534816" y="260885"/>
                    <a:pt x="1540042" y="288758"/>
                  </a:cubicBezTo>
                  <a:cubicBezTo>
                    <a:pt x="1556623" y="377190"/>
                    <a:pt x="1564856" y="399673"/>
                    <a:pt x="1588168" y="481264"/>
                  </a:cubicBezTo>
                  <a:cubicBezTo>
                    <a:pt x="1616253" y="790184"/>
                    <a:pt x="1582069" y="481598"/>
                    <a:pt x="1612231" y="360948"/>
                  </a:cubicBezTo>
                  <a:cubicBezTo>
                    <a:pt x="1617903" y="338261"/>
                    <a:pt x="1637868" y="400190"/>
                    <a:pt x="1648326" y="421106"/>
                  </a:cubicBezTo>
                  <a:cubicBezTo>
                    <a:pt x="1656959" y="438372"/>
                    <a:pt x="1668533" y="489900"/>
                    <a:pt x="1672389" y="505327"/>
                  </a:cubicBezTo>
                  <a:cubicBezTo>
                    <a:pt x="1725720" y="398668"/>
                    <a:pt x="1668537" y="489442"/>
                    <a:pt x="1708484" y="529390"/>
                  </a:cubicBezTo>
                  <a:cubicBezTo>
                    <a:pt x="1720176" y="541083"/>
                    <a:pt x="1715973" y="497164"/>
                    <a:pt x="1720516" y="481264"/>
                  </a:cubicBezTo>
                  <a:cubicBezTo>
                    <a:pt x="1724000" y="469070"/>
                    <a:pt x="1728537" y="457201"/>
                    <a:pt x="1732547" y="445169"/>
                  </a:cubicBezTo>
                  <a:cubicBezTo>
                    <a:pt x="1740568" y="457201"/>
                    <a:pt x="1747577" y="469973"/>
                    <a:pt x="1756610" y="481264"/>
                  </a:cubicBezTo>
                  <a:cubicBezTo>
                    <a:pt x="1763696" y="490122"/>
                    <a:pt x="1776205" y="515753"/>
                    <a:pt x="1780674" y="505327"/>
                  </a:cubicBezTo>
                  <a:cubicBezTo>
                    <a:pt x="1794980" y="471947"/>
                    <a:pt x="1785583" y="432655"/>
                    <a:pt x="1792705" y="397043"/>
                  </a:cubicBezTo>
                  <a:cubicBezTo>
                    <a:pt x="1797679" y="372171"/>
                    <a:pt x="1816768" y="324853"/>
                    <a:pt x="1816768" y="324853"/>
                  </a:cubicBezTo>
                  <a:cubicBezTo>
                    <a:pt x="1819735" y="333753"/>
                    <a:pt x="1837315" y="397043"/>
                    <a:pt x="1852863" y="397043"/>
                  </a:cubicBezTo>
                  <a:cubicBezTo>
                    <a:pt x="1867323" y="397043"/>
                    <a:pt x="1868905" y="372980"/>
                    <a:pt x="1876926" y="360948"/>
                  </a:cubicBezTo>
                  <a:cubicBezTo>
                    <a:pt x="1888958" y="376990"/>
                    <a:pt x="1904053" y="391138"/>
                    <a:pt x="1913021" y="409074"/>
                  </a:cubicBezTo>
                  <a:cubicBezTo>
                    <a:pt x="1920416" y="423864"/>
                    <a:pt x="1920510" y="441300"/>
                    <a:pt x="1925053" y="457200"/>
                  </a:cubicBezTo>
                  <a:cubicBezTo>
                    <a:pt x="1934486" y="490215"/>
                    <a:pt x="1948428" y="521656"/>
                    <a:pt x="1961147" y="553453"/>
                  </a:cubicBezTo>
                  <a:cubicBezTo>
                    <a:pt x="1965158" y="533400"/>
                    <a:pt x="1968219" y="513134"/>
                    <a:pt x="1973179" y="493295"/>
                  </a:cubicBezTo>
                  <a:cubicBezTo>
                    <a:pt x="1976255" y="480991"/>
                    <a:pt x="1982459" y="469580"/>
                    <a:pt x="1985210" y="457200"/>
                  </a:cubicBezTo>
                  <a:cubicBezTo>
                    <a:pt x="1990502" y="433386"/>
                    <a:pt x="1991325" y="408678"/>
                    <a:pt x="1997242" y="385011"/>
                  </a:cubicBezTo>
                  <a:cubicBezTo>
                    <a:pt x="2003394" y="360404"/>
                    <a:pt x="2013284" y="336885"/>
                    <a:pt x="2021305" y="312822"/>
                  </a:cubicBezTo>
                  <a:lnTo>
                    <a:pt x="2033337" y="276727"/>
                  </a:lnTo>
                  <a:cubicBezTo>
                    <a:pt x="2037347" y="288759"/>
                    <a:pt x="2039696" y="301478"/>
                    <a:pt x="2045368" y="312822"/>
                  </a:cubicBezTo>
                  <a:cubicBezTo>
                    <a:pt x="2092018" y="406124"/>
                    <a:pt x="2051218" y="294277"/>
                    <a:pt x="2081463" y="385011"/>
                  </a:cubicBezTo>
                  <a:cubicBezTo>
                    <a:pt x="2085474" y="421106"/>
                    <a:pt x="2087973" y="457400"/>
                    <a:pt x="2093495" y="493295"/>
                  </a:cubicBezTo>
                  <a:cubicBezTo>
                    <a:pt x="2096009" y="509639"/>
                    <a:pt x="2093833" y="553115"/>
                    <a:pt x="2105526" y="541422"/>
                  </a:cubicBezTo>
                  <a:cubicBezTo>
                    <a:pt x="2122776" y="524172"/>
                    <a:pt x="2112774" y="493154"/>
                    <a:pt x="2117558" y="469232"/>
                  </a:cubicBezTo>
                  <a:cubicBezTo>
                    <a:pt x="2130691" y="403564"/>
                    <a:pt x="2131116" y="434479"/>
                    <a:pt x="2141621" y="360948"/>
                  </a:cubicBezTo>
                  <a:cubicBezTo>
                    <a:pt x="2164719" y="199267"/>
                    <a:pt x="2140638" y="304726"/>
                    <a:pt x="2165684" y="204537"/>
                  </a:cubicBezTo>
                  <a:cubicBezTo>
                    <a:pt x="2169695" y="168442"/>
                    <a:pt x="2142104" y="89130"/>
                    <a:pt x="2177716" y="96253"/>
                  </a:cubicBezTo>
                  <a:cubicBezTo>
                    <a:pt x="2208402" y="102390"/>
                    <a:pt x="2224393" y="224251"/>
                    <a:pt x="2237874" y="264695"/>
                  </a:cubicBezTo>
                  <a:cubicBezTo>
                    <a:pt x="2244704" y="285184"/>
                    <a:pt x="2253916" y="304800"/>
                    <a:pt x="2261937" y="324853"/>
                  </a:cubicBezTo>
                  <a:cubicBezTo>
                    <a:pt x="2265947" y="348916"/>
                    <a:pt x="2249573" y="397043"/>
                    <a:pt x="2273968" y="397043"/>
                  </a:cubicBezTo>
                  <a:cubicBezTo>
                    <a:pt x="2298363" y="397043"/>
                    <a:pt x="2264180" y="335763"/>
                    <a:pt x="2286000" y="324853"/>
                  </a:cubicBezTo>
                  <a:cubicBezTo>
                    <a:pt x="2304291" y="315707"/>
                    <a:pt x="2293071" y="365172"/>
                    <a:pt x="2298031" y="385011"/>
                  </a:cubicBezTo>
                  <a:cubicBezTo>
                    <a:pt x="2307993" y="424860"/>
                    <a:pt x="2310601" y="421914"/>
                    <a:pt x="2334126" y="457200"/>
                  </a:cubicBezTo>
                  <a:cubicBezTo>
                    <a:pt x="2390953" y="442994"/>
                    <a:pt x="2374858" y="459959"/>
                    <a:pt x="2394284" y="421106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7524" y="4077072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1v</a:t>
              </a:r>
              <a:endParaRPr lang="en-SG" b="1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693404" y="4257092"/>
              <a:ext cx="2438436" cy="4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>
            <a:stCxn id="13" idx="1"/>
            <a:endCxn id="13" idx="3"/>
          </p:cNvCxnSpPr>
          <p:nvPr/>
        </p:nvCxnSpPr>
        <p:spPr>
          <a:xfrm>
            <a:off x="6228184" y="3465004"/>
            <a:ext cx="2448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5868144" y="2240868"/>
            <a:ext cx="2808312" cy="2448272"/>
            <a:chOff x="6192180" y="2240868"/>
            <a:chExt cx="2808312" cy="2448272"/>
          </a:xfrm>
        </p:grpSpPr>
        <p:sp>
          <p:nvSpPr>
            <p:cNvPr id="13" name="Rectangle 12"/>
            <p:cNvSpPr/>
            <p:nvPr/>
          </p:nvSpPr>
          <p:spPr>
            <a:xfrm>
              <a:off x="6552220" y="2240868"/>
              <a:ext cx="2448272" cy="24482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566030" y="3031413"/>
              <a:ext cx="2394284" cy="866274"/>
            </a:xfrm>
            <a:custGeom>
              <a:avLst/>
              <a:gdLst>
                <a:gd name="connsiteX0" fmla="*/ 0 w 2394284"/>
                <a:gd name="connsiteY0" fmla="*/ 372979 h 866274"/>
                <a:gd name="connsiteX1" fmla="*/ 48126 w 2394284"/>
                <a:gd name="connsiteY1" fmla="*/ 360948 h 866274"/>
                <a:gd name="connsiteX2" fmla="*/ 60158 w 2394284"/>
                <a:gd name="connsiteY2" fmla="*/ 324853 h 866274"/>
                <a:gd name="connsiteX3" fmla="*/ 96253 w 2394284"/>
                <a:gd name="connsiteY3" fmla="*/ 288758 h 866274"/>
                <a:gd name="connsiteX4" fmla="*/ 144379 w 2394284"/>
                <a:gd name="connsiteY4" fmla="*/ 457200 h 866274"/>
                <a:gd name="connsiteX5" fmla="*/ 192505 w 2394284"/>
                <a:gd name="connsiteY5" fmla="*/ 625643 h 866274"/>
                <a:gd name="connsiteX6" fmla="*/ 204537 w 2394284"/>
                <a:gd name="connsiteY6" fmla="*/ 697832 h 866274"/>
                <a:gd name="connsiteX7" fmla="*/ 228600 w 2394284"/>
                <a:gd name="connsiteY7" fmla="*/ 794085 h 866274"/>
                <a:gd name="connsiteX8" fmla="*/ 252663 w 2394284"/>
                <a:gd name="connsiteY8" fmla="*/ 866274 h 866274"/>
                <a:gd name="connsiteX9" fmla="*/ 300789 w 2394284"/>
                <a:gd name="connsiteY9" fmla="*/ 529390 h 866274"/>
                <a:gd name="connsiteX10" fmla="*/ 324853 w 2394284"/>
                <a:gd name="connsiteY10" fmla="*/ 348916 h 866274"/>
                <a:gd name="connsiteX11" fmla="*/ 336884 w 2394284"/>
                <a:gd name="connsiteY11" fmla="*/ 397043 h 866274"/>
                <a:gd name="connsiteX12" fmla="*/ 348916 w 2394284"/>
                <a:gd name="connsiteY12" fmla="*/ 433137 h 866274"/>
                <a:gd name="connsiteX13" fmla="*/ 360947 w 2394284"/>
                <a:gd name="connsiteY13" fmla="*/ 493295 h 866274"/>
                <a:gd name="connsiteX14" fmla="*/ 397042 w 2394284"/>
                <a:gd name="connsiteY14" fmla="*/ 336885 h 866274"/>
                <a:gd name="connsiteX15" fmla="*/ 409074 w 2394284"/>
                <a:gd name="connsiteY15" fmla="*/ 372979 h 866274"/>
                <a:gd name="connsiteX16" fmla="*/ 433137 w 2394284"/>
                <a:gd name="connsiteY16" fmla="*/ 469232 h 866274"/>
                <a:gd name="connsiteX17" fmla="*/ 457200 w 2394284"/>
                <a:gd name="connsiteY17" fmla="*/ 397043 h 866274"/>
                <a:gd name="connsiteX18" fmla="*/ 481263 w 2394284"/>
                <a:gd name="connsiteY18" fmla="*/ 493295 h 866274"/>
                <a:gd name="connsiteX19" fmla="*/ 517358 w 2394284"/>
                <a:gd name="connsiteY19" fmla="*/ 372979 h 866274"/>
                <a:gd name="connsiteX20" fmla="*/ 529389 w 2394284"/>
                <a:gd name="connsiteY20" fmla="*/ 324853 h 866274"/>
                <a:gd name="connsiteX21" fmla="*/ 577516 w 2394284"/>
                <a:gd name="connsiteY21" fmla="*/ 228600 h 866274"/>
                <a:gd name="connsiteX22" fmla="*/ 601579 w 2394284"/>
                <a:gd name="connsiteY22" fmla="*/ 348916 h 866274"/>
                <a:gd name="connsiteX23" fmla="*/ 637674 w 2394284"/>
                <a:gd name="connsiteY23" fmla="*/ 445169 h 866274"/>
                <a:gd name="connsiteX24" fmla="*/ 661737 w 2394284"/>
                <a:gd name="connsiteY24" fmla="*/ 385011 h 866274"/>
                <a:gd name="connsiteX25" fmla="*/ 697831 w 2394284"/>
                <a:gd name="connsiteY25" fmla="*/ 300790 h 866274"/>
                <a:gd name="connsiteX26" fmla="*/ 733926 w 2394284"/>
                <a:gd name="connsiteY26" fmla="*/ 445169 h 866274"/>
                <a:gd name="connsiteX27" fmla="*/ 757989 w 2394284"/>
                <a:gd name="connsiteY27" fmla="*/ 517358 h 866274"/>
                <a:gd name="connsiteX28" fmla="*/ 782053 w 2394284"/>
                <a:gd name="connsiteY28" fmla="*/ 613611 h 866274"/>
                <a:gd name="connsiteX29" fmla="*/ 842210 w 2394284"/>
                <a:gd name="connsiteY29" fmla="*/ 529390 h 866274"/>
                <a:gd name="connsiteX30" fmla="*/ 890337 w 2394284"/>
                <a:gd name="connsiteY30" fmla="*/ 372979 h 866274"/>
                <a:gd name="connsiteX31" fmla="*/ 950495 w 2394284"/>
                <a:gd name="connsiteY31" fmla="*/ 240632 h 866274"/>
                <a:gd name="connsiteX32" fmla="*/ 962526 w 2394284"/>
                <a:gd name="connsiteY32" fmla="*/ 300790 h 866274"/>
                <a:gd name="connsiteX33" fmla="*/ 974558 w 2394284"/>
                <a:gd name="connsiteY33" fmla="*/ 348916 h 866274"/>
                <a:gd name="connsiteX34" fmla="*/ 998621 w 2394284"/>
                <a:gd name="connsiteY34" fmla="*/ 469232 h 866274"/>
                <a:gd name="connsiteX35" fmla="*/ 1034716 w 2394284"/>
                <a:gd name="connsiteY35" fmla="*/ 421106 h 866274"/>
                <a:gd name="connsiteX36" fmla="*/ 1046747 w 2394284"/>
                <a:gd name="connsiteY36" fmla="*/ 372979 h 866274"/>
                <a:gd name="connsiteX37" fmla="*/ 1070810 w 2394284"/>
                <a:gd name="connsiteY37" fmla="*/ 204537 h 866274"/>
                <a:gd name="connsiteX38" fmla="*/ 1082842 w 2394284"/>
                <a:gd name="connsiteY38" fmla="*/ 168443 h 866274"/>
                <a:gd name="connsiteX39" fmla="*/ 1106905 w 2394284"/>
                <a:gd name="connsiteY39" fmla="*/ 276727 h 866274"/>
                <a:gd name="connsiteX40" fmla="*/ 1118937 w 2394284"/>
                <a:gd name="connsiteY40" fmla="*/ 372979 h 866274"/>
                <a:gd name="connsiteX41" fmla="*/ 1143000 w 2394284"/>
                <a:gd name="connsiteY41" fmla="*/ 541422 h 866274"/>
                <a:gd name="connsiteX42" fmla="*/ 1167063 w 2394284"/>
                <a:gd name="connsiteY42" fmla="*/ 794085 h 866274"/>
                <a:gd name="connsiteX43" fmla="*/ 1191126 w 2394284"/>
                <a:gd name="connsiteY43" fmla="*/ 613611 h 866274"/>
                <a:gd name="connsiteX44" fmla="*/ 1215189 w 2394284"/>
                <a:gd name="connsiteY44" fmla="*/ 517358 h 866274"/>
                <a:gd name="connsiteX45" fmla="*/ 1227221 w 2394284"/>
                <a:gd name="connsiteY45" fmla="*/ 421106 h 866274"/>
                <a:gd name="connsiteX46" fmla="*/ 1239253 w 2394284"/>
                <a:gd name="connsiteY46" fmla="*/ 336885 h 866274"/>
                <a:gd name="connsiteX47" fmla="*/ 1251284 w 2394284"/>
                <a:gd name="connsiteY47" fmla="*/ 228600 h 866274"/>
                <a:gd name="connsiteX48" fmla="*/ 1287379 w 2394284"/>
                <a:gd name="connsiteY48" fmla="*/ 0 h 866274"/>
                <a:gd name="connsiteX49" fmla="*/ 1335505 w 2394284"/>
                <a:gd name="connsiteY49" fmla="*/ 192506 h 866274"/>
                <a:gd name="connsiteX50" fmla="*/ 1383631 w 2394284"/>
                <a:gd name="connsiteY50" fmla="*/ 433137 h 866274"/>
                <a:gd name="connsiteX51" fmla="*/ 1395663 w 2394284"/>
                <a:gd name="connsiteY51" fmla="*/ 553453 h 866274"/>
                <a:gd name="connsiteX52" fmla="*/ 1419726 w 2394284"/>
                <a:gd name="connsiteY52" fmla="*/ 709864 h 866274"/>
                <a:gd name="connsiteX53" fmla="*/ 1443789 w 2394284"/>
                <a:gd name="connsiteY53" fmla="*/ 553453 h 866274"/>
                <a:gd name="connsiteX54" fmla="*/ 1455821 w 2394284"/>
                <a:gd name="connsiteY54" fmla="*/ 433137 h 866274"/>
                <a:gd name="connsiteX55" fmla="*/ 1479884 w 2394284"/>
                <a:gd name="connsiteY55" fmla="*/ 336885 h 866274"/>
                <a:gd name="connsiteX56" fmla="*/ 1491916 w 2394284"/>
                <a:gd name="connsiteY56" fmla="*/ 228600 h 866274"/>
                <a:gd name="connsiteX57" fmla="*/ 1503947 w 2394284"/>
                <a:gd name="connsiteY57" fmla="*/ 144379 h 866274"/>
                <a:gd name="connsiteX58" fmla="*/ 1528010 w 2394284"/>
                <a:gd name="connsiteY58" fmla="*/ 204537 h 866274"/>
                <a:gd name="connsiteX59" fmla="*/ 1540042 w 2394284"/>
                <a:gd name="connsiteY59" fmla="*/ 288758 h 866274"/>
                <a:gd name="connsiteX60" fmla="*/ 1588168 w 2394284"/>
                <a:gd name="connsiteY60" fmla="*/ 481264 h 866274"/>
                <a:gd name="connsiteX61" fmla="*/ 1612231 w 2394284"/>
                <a:gd name="connsiteY61" fmla="*/ 360948 h 866274"/>
                <a:gd name="connsiteX62" fmla="*/ 1648326 w 2394284"/>
                <a:gd name="connsiteY62" fmla="*/ 421106 h 866274"/>
                <a:gd name="connsiteX63" fmla="*/ 1672389 w 2394284"/>
                <a:gd name="connsiteY63" fmla="*/ 505327 h 866274"/>
                <a:gd name="connsiteX64" fmla="*/ 1708484 w 2394284"/>
                <a:gd name="connsiteY64" fmla="*/ 529390 h 866274"/>
                <a:gd name="connsiteX65" fmla="*/ 1720516 w 2394284"/>
                <a:gd name="connsiteY65" fmla="*/ 481264 h 866274"/>
                <a:gd name="connsiteX66" fmla="*/ 1732547 w 2394284"/>
                <a:gd name="connsiteY66" fmla="*/ 445169 h 866274"/>
                <a:gd name="connsiteX67" fmla="*/ 1756610 w 2394284"/>
                <a:gd name="connsiteY67" fmla="*/ 481264 h 866274"/>
                <a:gd name="connsiteX68" fmla="*/ 1780674 w 2394284"/>
                <a:gd name="connsiteY68" fmla="*/ 505327 h 866274"/>
                <a:gd name="connsiteX69" fmla="*/ 1792705 w 2394284"/>
                <a:gd name="connsiteY69" fmla="*/ 397043 h 866274"/>
                <a:gd name="connsiteX70" fmla="*/ 1816768 w 2394284"/>
                <a:gd name="connsiteY70" fmla="*/ 324853 h 866274"/>
                <a:gd name="connsiteX71" fmla="*/ 1852863 w 2394284"/>
                <a:gd name="connsiteY71" fmla="*/ 397043 h 866274"/>
                <a:gd name="connsiteX72" fmla="*/ 1876926 w 2394284"/>
                <a:gd name="connsiteY72" fmla="*/ 360948 h 866274"/>
                <a:gd name="connsiteX73" fmla="*/ 1913021 w 2394284"/>
                <a:gd name="connsiteY73" fmla="*/ 409074 h 866274"/>
                <a:gd name="connsiteX74" fmla="*/ 1925053 w 2394284"/>
                <a:gd name="connsiteY74" fmla="*/ 457200 h 866274"/>
                <a:gd name="connsiteX75" fmla="*/ 1961147 w 2394284"/>
                <a:gd name="connsiteY75" fmla="*/ 553453 h 866274"/>
                <a:gd name="connsiteX76" fmla="*/ 1973179 w 2394284"/>
                <a:gd name="connsiteY76" fmla="*/ 493295 h 866274"/>
                <a:gd name="connsiteX77" fmla="*/ 1985210 w 2394284"/>
                <a:gd name="connsiteY77" fmla="*/ 457200 h 866274"/>
                <a:gd name="connsiteX78" fmla="*/ 1997242 w 2394284"/>
                <a:gd name="connsiteY78" fmla="*/ 385011 h 866274"/>
                <a:gd name="connsiteX79" fmla="*/ 2021305 w 2394284"/>
                <a:gd name="connsiteY79" fmla="*/ 312822 h 866274"/>
                <a:gd name="connsiteX80" fmla="*/ 2033337 w 2394284"/>
                <a:gd name="connsiteY80" fmla="*/ 276727 h 866274"/>
                <a:gd name="connsiteX81" fmla="*/ 2045368 w 2394284"/>
                <a:gd name="connsiteY81" fmla="*/ 312822 h 866274"/>
                <a:gd name="connsiteX82" fmla="*/ 2081463 w 2394284"/>
                <a:gd name="connsiteY82" fmla="*/ 385011 h 866274"/>
                <a:gd name="connsiteX83" fmla="*/ 2093495 w 2394284"/>
                <a:gd name="connsiteY83" fmla="*/ 493295 h 866274"/>
                <a:gd name="connsiteX84" fmla="*/ 2105526 w 2394284"/>
                <a:gd name="connsiteY84" fmla="*/ 541422 h 866274"/>
                <a:gd name="connsiteX85" fmla="*/ 2117558 w 2394284"/>
                <a:gd name="connsiteY85" fmla="*/ 469232 h 866274"/>
                <a:gd name="connsiteX86" fmla="*/ 2141621 w 2394284"/>
                <a:gd name="connsiteY86" fmla="*/ 360948 h 866274"/>
                <a:gd name="connsiteX87" fmla="*/ 2165684 w 2394284"/>
                <a:gd name="connsiteY87" fmla="*/ 204537 h 866274"/>
                <a:gd name="connsiteX88" fmla="*/ 2177716 w 2394284"/>
                <a:gd name="connsiteY88" fmla="*/ 96253 h 866274"/>
                <a:gd name="connsiteX89" fmla="*/ 2237874 w 2394284"/>
                <a:gd name="connsiteY89" fmla="*/ 264695 h 866274"/>
                <a:gd name="connsiteX90" fmla="*/ 2261937 w 2394284"/>
                <a:gd name="connsiteY90" fmla="*/ 324853 h 866274"/>
                <a:gd name="connsiteX91" fmla="*/ 2273968 w 2394284"/>
                <a:gd name="connsiteY91" fmla="*/ 397043 h 866274"/>
                <a:gd name="connsiteX92" fmla="*/ 2286000 w 2394284"/>
                <a:gd name="connsiteY92" fmla="*/ 324853 h 866274"/>
                <a:gd name="connsiteX93" fmla="*/ 2298031 w 2394284"/>
                <a:gd name="connsiteY93" fmla="*/ 385011 h 866274"/>
                <a:gd name="connsiteX94" fmla="*/ 2334126 w 2394284"/>
                <a:gd name="connsiteY94" fmla="*/ 457200 h 866274"/>
                <a:gd name="connsiteX95" fmla="*/ 2394284 w 2394284"/>
                <a:gd name="connsiteY95" fmla="*/ 421106 h 86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394284" h="866274">
                  <a:moveTo>
                    <a:pt x="0" y="372979"/>
                  </a:moveTo>
                  <a:cubicBezTo>
                    <a:pt x="16042" y="368969"/>
                    <a:pt x="35214" y="371278"/>
                    <a:pt x="48126" y="360948"/>
                  </a:cubicBezTo>
                  <a:cubicBezTo>
                    <a:pt x="58029" y="353025"/>
                    <a:pt x="53123" y="335405"/>
                    <a:pt x="60158" y="324853"/>
                  </a:cubicBezTo>
                  <a:cubicBezTo>
                    <a:pt x="69596" y="310695"/>
                    <a:pt x="84221" y="300790"/>
                    <a:pt x="96253" y="288758"/>
                  </a:cubicBezTo>
                  <a:cubicBezTo>
                    <a:pt x="142360" y="427082"/>
                    <a:pt x="99058" y="291020"/>
                    <a:pt x="144379" y="457200"/>
                  </a:cubicBezTo>
                  <a:cubicBezTo>
                    <a:pt x="159743" y="513537"/>
                    <a:pt x="182905" y="568043"/>
                    <a:pt x="192505" y="625643"/>
                  </a:cubicBezTo>
                  <a:cubicBezTo>
                    <a:pt x="196516" y="649706"/>
                    <a:pt x="199426" y="673979"/>
                    <a:pt x="204537" y="697832"/>
                  </a:cubicBezTo>
                  <a:cubicBezTo>
                    <a:pt x="211467" y="730170"/>
                    <a:pt x="219515" y="762286"/>
                    <a:pt x="228600" y="794085"/>
                  </a:cubicBezTo>
                  <a:cubicBezTo>
                    <a:pt x="235568" y="818474"/>
                    <a:pt x="252663" y="866274"/>
                    <a:pt x="252663" y="866274"/>
                  </a:cubicBezTo>
                  <a:cubicBezTo>
                    <a:pt x="271423" y="753721"/>
                    <a:pt x="290281" y="644969"/>
                    <a:pt x="300789" y="529390"/>
                  </a:cubicBezTo>
                  <a:cubicBezTo>
                    <a:pt x="314318" y="380575"/>
                    <a:pt x="302077" y="440018"/>
                    <a:pt x="324853" y="348916"/>
                  </a:cubicBezTo>
                  <a:cubicBezTo>
                    <a:pt x="328863" y="364958"/>
                    <a:pt x="332341" y="381143"/>
                    <a:pt x="336884" y="397043"/>
                  </a:cubicBezTo>
                  <a:cubicBezTo>
                    <a:pt x="340368" y="409237"/>
                    <a:pt x="345840" y="420833"/>
                    <a:pt x="348916" y="433137"/>
                  </a:cubicBezTo>
                  <a:cubicBezTo>
                    <a:pt x="353876" y="452976"/>
                    <a:pt x="356937" y="473242"/>
                    <a:pt x="360947" y="493295"/>
                  </a:cubicBezTo>
                  <a:cubicBezTo>
                    <a:pt x="423075" y="400102"/>
                    <a:pt x="339789" y="537262"/>
                    <a:pt x="397042" y="336885"/>
                  </a:cubicBezTo>
                  <a:cubicBezTo>
                    <a:pt x="400526" y="324691"/>
                    <a:pt x="405998" y="360675"/>
                    <a:pt x="409074" y="372979"/>
                  </a:cubicBezTo>
                  <a:lnTo>
                    <a:pt x="433137" y="469232"/>
                  </a:lnTo>
                  <a:cubicBezTo>
                    <a:pt x="441158" y="445169"/>
                    <a:pt x="451048" y="372436"/>
                    <a:pt x="457200" y="397043"/>
                  </a:cubicBezTo>
                  <a:lnTo>
                    <a:pt x="481263" y="493295"/>
                  </a:lnTo>
                  <a:cubicBezTo>
                    <a:pt x="505758" y="346329"/>
                    <a:pt x="475390" y="484896"/>
                    <a:pt x="517358" y="372979"/>
                  </a:cubicBezTo>
                  <a:cubicBezTo>
                    <a:pt x="523164" y="357496"/>
                    <a:pt x="524160" y="340540"/>
                    <a:pt x="529389" y="324853"/>
                  </a:cubicBezTo>
                  <a:cubicBezTo>
                    <a:pt x="549011" y="265989"/>
                    <a:pt x="548043" y="272810"/>
                    <a:pt x="577516" y="228600"/>
                  </a:cubicBezTo>
                  <a:cubicBezTo>
                    <a:pt x="585537" y="268705"/>
                    <a:pt x="586389" y="310942"/>
                    <a:pt x="601579" y="348916"/>
                  </a:cubicBezTo>
                  <a:cubicBezTo>
                    <a:pt x="630352" y="420849"/>
                    <a:pt x="618812" y="388585"/>
                    <a:pt x="637674" y="445169"/>
                  </a:cubicBezTo>
                  <a:cubicBezTo>
                    <a:pt x="645695" y="425116"/>
                    <a:pt x="652966" y="404747"/>
                    <a:pt x="661737" y="385011"/>
                  </a:cubicBezTo>
                  <a:cubicBezTo>
                    <a:pt x="701382" y="295810"/>
                    <a:pt x="673121" y="374924"/>
                    <a:pt x="697831" y="300790"/>
                  </a:cubicBezTo>
                  <a:cubicBezTo>
                    <a:pt x="763296" y="497177"/>
                    <a:pt x="685327" y="250767"/>
                    <a:pt x="733926" y="445169"/>
                  </a:cubicBezTo>
                  <a:cubicBezTo>
                    <a:pt x="740078" y="469776"/>
                    <a:pt x="751315" y="492887"/>
                    <a:pt x="757989" y="517358"/>
                  </a:cubicBezTo>
                  <a:cubicBezTo>
                    <a:pt x="801542" y="677051"/>
                    <a:pt x="745548" y="504099"/>
                    <a:pt x="782053" y="613611"/>
                  </a:cubicBezTo>
                  <a:cubicBezTo>
                    <a:pt x="841007" y="593959"/>
                    <a:pt x="816542" y="612808"/>
                    <a:pt x="842210" y="529390"/>
                  </a:cubicBezTo>
                  <a:cubicBezTo>
                    <a:pt x="853827" y="491634"/>
                    <a:pt x="873908" y="411313"/>
                    <a:pt x="890337" y="372979"/>
                  </a:cubicBezTo>
                  <a:cubicBezTo>
                    <a:pt x="971039" y="184674"/>
                    <a:pt x="917607" y="339293"/>
                    <a:pt x="950495" y="240632"/>
                  </a:cubicBezTo>
                  <a:cubicBezTo>
                    <a:pt x="954505" y="260685"/>
                    <a:pt x="958090" y="280827"/>
                    <a:pt x="962526" y="300790"/>
                  </a:cubicBezTo>
                  <a:cubicBezTo>
                    <a:pt x="966113" y="316932"/>
                    <a:pt x="971093" y="332747"/>
                    <a:pt x="974558" y="348916"/>
                  </a:cubicBezTo>
                  <a:cubicBezTo>
                    <a:pt x="983128" y="388908"/>
                    <a:pt x="998621" y="469232"/>
                    <a:pt x="998621" y="469232"/>
                  </a:cubicBezTo>
                  <a:cubicBezTo>
                    <a:pt x="1010653" y="453190"/>
                    <a:pt x="1025748" y="439042"/>
                    <a:pt x="1034716" y="421106"/>
                  </a:cubicBezTo>
                  <a:cubicBezTo>
                    <a:pt x="1042111" y="406316"/>
                    <a:pt x="1043504" y="389194"/>
                    <a:pt x="1046747" y="372979"/>
                  </a:cubicBezTo>
                  <a:cubicBezTo>
                    <a:pt x="1086218" y="175623"/>
                    <a:pt x="1026431" y="448624"/>
                    <a:pt x="1070810" y="204537"/>
                  </a:cubicBezTo>
                  <a:cubicBezTo>
                    <a:pt x="1073079" y="192059"/>
                    <a:pt x="1078831" y="180474"/>
                    <a:pt x="1082842" y="168443"/>
                  </a:cubicBezTo>
                  <a:cubicBezTo>
                    <a:pt x="1090863" y="204538"/>
                    <a:pt x="1100479" y="240314"/>
                    <a:pt x="1106905" y="276727"/>
                  </a:cubicBezTo>
                  <a:cubicBezTo>
                    <a:pt x="1112524" y="308569"/>
                    <a:pt x="1114568" y="340942"/>
                    <a:pt x="1118937" y="372979"/>
                  </a:cubicBezTo>
                  <a:cubicBezTo>
                    <a:pt x="1126600" y="429177"/>
                    <a:pt x="1136737" y="485051"/>
                    <a:pt x="1143000" y="541422"/>
                  </a:cubicBezTo>
                  <a:cubicBezTo>
                    <a:pt x="1160364" y="697704"/>
                    <a:pt x="1152015" y="613515"/>
                    <a:pt x="1167063" y="794085"/>
                  </a:cubicBezTo>
                  <a:cubicBezTo>
                    <a:pt x="1169989" y="770678"/>
                    <a:pt x="1185594" y="641271"/>
                    <a:pt x="1191126" y="613611"/>
                  </a:cubicBezTo>
                  <a:cubicBezTo>
                    <a:pt x="1197612" y="581181"/>
                    <a:pt x="1209094" y="549863"/>
                    <a:pt x="1215189" y="517358"/>
                  </a:cubicBezTo>
                  <a:cubicBezTo>
                    <a:pt x="1221148" y="485578"/>
                    <a:pt x="1222947" y="453156"/>
                    <a:pt x="1227221" y="421106"/>
                  </a:cubicBezTo>
                  <a:cubicBezTo>
                    <a:pt x="1230969" y="392996"/>
                    <a:pt x="1235736" y="365025"/>
                    <a:pt x="1239253" y="336885"/>
                  </a:cubicBezTo>
                  <a:cubicBezTo>
                    <a:pt x="1243758" y="300848"/>
                    <a:pt x="1246587" y="264612"/>
                    <a:pt x="1251284" y="228600"/>
                  </a:cubicBezTo>
                  <a:cubicBezTo>
                    <a:pt x="1271500" y="73609"/>
                    <a:pt x="1266653" y="103625"/>
                    <a:pt x="1287379" y="0"/>
                  </a:cubicBezTo>
                  <a:cubicBezTo>
                    <a:pt x="1326948" y="118709"/>
                    <a:pt x="1302319" y="34872"/>
                    <a:pt x="1335505" y="192506"/>
                  </a:cubicBezTo>
                  <a:cubicBezTo>
                    <a:pt x="1356185" y="290737"/>
                    <a:pt x="1368852" y="329683"/>
                    <a:pt x="1383631" y="433137"/>
                  </a:cubicBezTo>
                  <a:cubicBezTo>
                    <a:pt x="1389331" y="473037"/>
                    <a:pt x="1390954" y="513424"/>
                    <a:pt x="1395663" y="553453"/>
                  </a:cubicBezTo>
                  <a:cubicBezTo>
                    <a:pt x="1401854" y="606073"/>
                    <a:pt x="1411026" y="657660"/>
                    <a:pt x="1419726" y="709864"/>
                  </a:cubicBezTo>
                  <a:cubicBezTo>
                    <a:pt x="1435797" y="629512"/>
                    <a:pt x="1432862" y="651797"/>
                    <a:pt x="1443789" y="553453"/>
                  </a:cubicBezTo>
                  <a:cubicBezTo>
                    <a:pt x="1448240" y="513394"/>
                    <a:pt x="1449195" y="472894"/>
                    <a:pt x="1455821" y="433137"/>
                  </a:cubicBezTo>
                  <a:cubicBezTo>
                    <a:pt x="1461258" y="400516"/>
                    <a:pt x="1471863" y="368969"/>
                    <a:pt x="1479884" y="336885"/>
                  </a:cubicBezTo>
                  <a:cubicBezTo>
                    <a:pt x="1483895" y="300790"/>
                    <a:pt x="1487411" y="264637"/>
                    <a:pt x="1491916" y="228600"/>
                  </a:cubicBezTo>
                  <a:cubicBezTo>
                    <a:pt x="1495433" y="200460"/>
                    <a:pt x="1480351" y="160110"/>
                    <a:pt x="1503947" y="144379"/>
                  </a:cubicBezTo>
                  <a:cubicBezTo>
                    <a:pt x="1521917" y="132399"/>
                    <a:pt x="1519989" y="184484"/>
                    <a:pt x="1528010" y="204537"/>
                  </a:cubicBezTo>
                  <a:cubicBezTo>
                    <a:pt x="1532021" y="232611"/>
                    <a:pt x="1534816" y="260885"/>
                    <a:pt x="1540042" y="288758"/>
                  </a:cubicBezTo>
                  <a:cubicBezTo>
                    <a:pt x="1556623" y="377190"/>
                    <a:pt x="1564856" y="399673"/>
                    <a:pt x="1588168" y="481264"/>
                  </a:cubicBezTo>
                  <a:cubicBezTo>
                    <a:pt x="1616253" y="790184"/>
                    <a:pt x="1582069" y="481598"/>
                    <a:pt x="1612231" y="360948"/>
                  </a:cubicBezTo>
                  <a:cubicBezTo>
                    <a:pt x="1617903" y="338261"/>
                    <a:pt x="1637868" y="400190"/>
                    <a:pt x="1648326" y="421106"/>
                  </a:cubicBezTo>
                  <a:cubicBezTo>
                    <a:pt x="1656959" y="438372"/>
                    <a:pt x="1668533" y="489900"/>
                    <a:pt x="1672389" y="505327"/>
                  </a:cubicBezTo>
                  <a:cubicBezTo>
                    <a:pt x="1725720" y="398668"/>
                    <a:pt x="1668537" y="489442"/>
                    <a:pt x="1708484" y="529390"/>
                  </a:cubicBezTo>
                  <a:cubicBezTo>
                    <a:pt x="1720176" y="541083"/>
                    <a:pt x="1715973" y="497164"/>
                    <a:pt x="1720516" y="481264"/>
                  </a:cubicBezTo>
                  <a:cubicBezTo>
                    <a:pt x="1724000" y="469070"/>
                    <a:pt x="1728537" y="457201"/>
                    <a:pt x="1732547" y="445169"/>
                  </a:cubicBezTo>
                  <a:cubicBezTo>
                    <a:pt x="1740568" y="457201"/>
                    <a:pt x="1747577" y="469973"/>
                    <a:pt x="1756610" y="481264"/>
                  </a:cubicBezTo>
                  <a:cubicBezTo>
                    <a:pt x="1763696" y="490122"/>
                    <a:pt x="1776205" y="515753"/>
                    <a:pt x="1780674" y="505327"/>
                  </a:cubicBezTo>
                  <a:cubicBezTo>
                    <a:pt x="1794980" y="471947"/>
                    <a:pt x="1785583" y="432655"/>
                    <a:pt x="1792705" y="397043"/>
                  </a:cubicBezTo>
                  <a:cubicBezTo>
                    <a:pt x="1797679" y="372171"/>
                    <a:pt x="1816768" y="324853"/>
                    <a:pt x="1816768" y="324853"/>
                  </a:cubicBezTo>
                  <a:cubicBezTo>
                    <a:pt x="1819735" y="333753"/>
                    <a:pt x="1837315" y="397043"/>
                    <a:pt x="1852863" y="397043"/>
                  </a:cubicBezTo>
                  <a:cubicBezTo>
                    <a:pt x="1867323" y="397043"/>
                    <a:pt x="1868905" y="372980"/>
                    <a:pt x="1876926" y="360948"/>
                  </a:cubicBezTo>
                  <a:cubicBezTo>
                    <a:pt x="1888958" y="376990"/>
                    <a:pt x="1904053" y="391138"/>
                    <a:pt x="1913021" y="409074"/>
                  </a:cubicBezTo>
                  <a:cubicBezTo>
                    <a:pt x="1920416" y="423864"/>
                    <a:pt x="1920510" y="441300"/>
                    <a:pt x="1925053" y="457200"/>
                  </a:cubicBezTo>
                  <a:cubicBezTo>
                    <a:pt x="1934486" y="490215"/>
                    <a:pt x="1948428" y="521656"/>
                    <a:pt x="1961147" y="553453"/>
                  </a:cubicBezTo>
                  <a:cubicBezTo>
                    <a:pt x="1965158" y="533400"/>
                    <a:pt x="1968219" y="513134"/>
                    <a:pt x="1973179" y="493295"/>
                  </a:cubicBezTo>
                  <a:cubicBezTo>
                    <a:pt x="1976255" y="480991"/>
                    <a:pt x="1982459" y="469580"/>
                    <a:pt x="1985210" y="457200"/>
                  </a:cubicBezTo>
                  <a:cubicBezTo>
                    <a:pt x="1990502" y="433386"/>
                    <a:pt x="1991325" y="408678"/>
                    <a:pt x="1997242" y="385011"/>
                  </a:cubicBezTo>
                  <a:cubicBezTo>
                    <a:pt x="2003394" y="360404"/>
                    <a:pt x="2013284" y="336885"/>
                    <a:pt x="2021305" y="312822"/>
                  </a:cubicBezTo>
                  <a:lnTo>
                    <a:pt x="2033337" y="276727"/>
                  </a:lnTo>
                  <a:cubicBezTo>
                    <a:pt x="2037347" y="288759"/>
                    <a:pt x="2039696" y="301478"/>
                    <a:pt x="2045368" y="312822"/>
                  </a:cubicBezTo>
                  <a:cubicBezTo>
                    <a:pt x="2092018" y="406124"/>
                    <a:pt x="2051218" y="294277"/>
                    <a:pt x="2081463" y="385011"/>
                  </a:cubicBezTo>
                  <a:cubicBezTo>
                    <a:pt x="2085474" y="421106"/>
                    <a:pt x="2087973" y="457400"/>
                    <a:pt x="2093495" y="493295"/>
                  </a:cubicBezTo>
                  <a:cubicBezTo>
                    <a:pt x="2096009" y="509639"/>
                    <a:pt x="2093833" y="553115"/>
                    <a:pt x="2105526" y="541422"/>
                  </a:cubicBezTo>
                  <a:cubicBezTo>
                    <a:pt x="2122776" y="524172"/>
                    <a:pt x="2112774" y="493154"/>
                    <a:pt x="2117558" y="469232"/>
                  </a:cubicBezTo>
                  <a:cubicBezTo>
                    <a:pt x="2130691" y="403564"/>
                    <a:pt x="2131116" y="434479"/>
                    <a:pt x="2141621" y="360948"/>
                  </a:cubicBezTo>
                  <a:cubicBezTo>
                    <a:pt x="2164719" y="199267"/>
                    <a:pt x="2140638" y="304726"/>
                    <a:pt x="2165684" y="204537"/>
                  </a:cubicBezTo>
                  <a:cubicBezTo>
                    <a:pt x="2169695" y="168442"/>
                    <a:pt x="2142104" y="89130"/>
                    <a:pt x="2177716" y="96253"/>
                  </a:cubicBezTo>
                  <a:cubicBezTo>
                    <a:pt x="2208402" y="102390"/>
                    <a:pt x="2224393" y="224251"/>
                    <a:pt x="2237874" y="264695"/>
                  </a:cubicBezTo>
                  <a:cubicBezTo>
                    <a:pt x="2244704" y="285184"/>
                    <a:pt x="2253916" y="304800"/>
                    <a:pt x="2261937" y="324853"/>
                  </a:cubicBezTo>
                  <a:cubicBezTo>
                    <a:pt x="2265947" y="348916"/>
                    <a:pt x="2249573" y="397043"/>
                    <a:pt x="2273968" y="397043"/>
                  </a:cubicBezTo>
                  <a:cubicBezTo>
                    <a:pt x="2298363" y="397043"/>
                    <a:pt x="2264180" y="335763"/>
                    <a:pt x="2286000" y="324853"/>
                  </a:cubicBezTo>
                  <a:cubicBezTo>
                    <a:pt x="2304291" y="315707"/>
                    <a:pt x="2293071" y="365172"/>
                    <a:pt x="2298031" y="385011"/>
                  </a:cubicBezTo>
                  <a:cubicBezTo>
                    <a:pt x="2307993" y="424860"/>
                    <a:pt x="2310601" y="421914"/>
                    <a:pt x="2334126" y="457200"/>
                  </a:cubicBezTo>
                  <a:cubicBezTo>
                    <a:pt x="2390953" y="442994"/>
                    <a:pt x="2374858" y="459959"/>
                    <a:pt x="2394284" y="421106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92180" y="3284984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5v</a:t>
              </a:r>
              <a:endParaRPr lang="en-SG" b="1" dirty="0"/>
            </a:p>
          </p:txBody>
        </p:sp>
      </p:grpSp>
      <p:cxnSp>
        <p:nvCxnSpPr>
          <p:cNvPr id="36" name="Straight Arrow Connector 35"/>
          <p:cNvCxnSpPr>
            <a:stCxn id="5" idx="3"/>
          </p:cNvCxnSpPr>
          <p:nvPr/>
        </p:nvCxnSpPr>
        <p:spPr>
          <a:xfrm flipV="1">
            <a:off x="3141676" y="2564904"/>
            <a:ext cx="1070284" cy="9001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3" idx="3"/>
            <a:endCxn id="30" idx="3"/>
          </p:cNvCxnSpPr>
          <p:nvPr/>
        </p:nvCxnSpPr>
        <p:spPr>
          <a:xfrm flipH="1">
            <a:off x="6278834" y="3465004"/>
            <a:ext cx="2397622" cy="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Sound Sensor Components List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t="9967" b="9671"/>
          <a:stretch>
            <a:fillRect/>
          </a:stretch>
        </p:blipFill>
        <p:spPr bwMode="auto">
          <a:xfrm>
            <a:off x="0" y="1376771"/>
            <a:ext cx="9144000" cy="551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439652" y="3429000"/>
            <a:ext cx="3492388" cy="208823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993" y="4212377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10K</a:t>
            </a:r>
            <a:endParaRPr lang="en-SG" sz="32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001" y="579655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1K</a:t>
            </a:r>
            <a:endParaRPr lang="en-SG" sz="3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2096852"/>
            <a:ext cx="1915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PCB board</a:t>
            </a:r>
            <a:endParaRPr lang="en-SG" sz="32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2060" y="2268161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accent2"/>
                </a:solidFill>
              </a:rPr>
              <a:t>mic</a:t>
            </a:r>
            <a:endParaRPr lang="en-SG" sz="3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192" y="1448780"/>
            <a:ext cx="1775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Capacitor</a:t>
            </a:r>
            <a:endParaRPr lang="en-SG" sz="32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64188" y="1880828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220uF</a:t>
            </a:r>
            <a:endParaRPr lang="en-SG" sz="20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08304" y="1916832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10uF</a:t>
            </a:r>
            <a:endParaRPr lang="en-SG" sz="2000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56276" y="5625244"/>
            <a:ext cx="997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</a:rPr>
              <a:t>OpAmp</a:t>
            </a:r>
            <a:r>
              <a:rPr lang="en-US" sz="2000" b="1" dirty="0" smtClean="0">
                <a:solidFill>
                  <a:schemeClr val="accent2"/>
                </a:solidFill>
              </a:rPr>
              <a:t/>
            </a:r>
            <a:br>
              <a:rPr lang="en-US" sz="2000" b="1" dirty="0" smtClean="0">
                <a:solidFill>
                  <a:schemeClr val="accent2"/>
                </a:solidFill>
              </a:rPr>
            </a:br>
            <a:r>
              <a:rPr lang="en-US" sz="2000" b="1" dirty="0" smtClean="0">
                <a:solidFill>
                  <a:schemeClr val="accent2"/>
                </a:solidFill>
              </a:rPr>
              <a:t>(lm358)</a:t>
            </a:r>
            <a:endParaRPr lang="en-SG" sz="2000" b="1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03943" y="5445224"/>
            <a:ext cx="1736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/>
                </a:solidFill>
              </a:rPr>
              <a:t>Potentiometer</a:t>
            </a:r>
            <a:br>
              <a:rPr lang="en-US" sz="2000" b="1" dirty="0" smtClean="0">
                <a:solidFill>
                  <a:schemeClr val="accent2"/>
                </a:solidFill>
              </a:rPr>
            </a:br>
            <a:r>
              <a:rPr lang="en-US" sz="2000" b="1" dirty="0" smtClean="0">
                <a:solidFill>
                  <a:schemeClr val="accent2"/>
                </a:solidFill>
              </a:rPr>
              <a:t>(100k)</a:t>
            </a:r>
            <a:endParaRPr lang="en-SG" sz="2000" b="1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977172"/>
            <a:ext cx="157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Resistors</a:t>
            </a:r>
            <a:r>
              <a:rPr lang="en-US" sz="3200" dirty="0" smtClean="0">
                <a:solidFill>
                  <a:schemeClr val="accent2"/>
                </a:solidFill>
              </a:rPr>
              <a:t> </a:t>
            </a:r>
            <a:endParaRPr lang="en-SG" sz="32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LED1:: My 1</a:t>
            </a:r>
            <a:r>
              <a:rPr lang="en-US" altLang="ja-JP" baseline="30000" dirty="0">
                <a:ea typeface="ＭＳ Ｐゴシック" pitchFamily="34" charset="-128"/>
              </a:rPr>
              <a:t>st</a:t>
            </a:r>
            <a:r>
              <a:rPr lang="en-US" altLang="ja-JP" dirty="0">
                <a:ea typeface="ＭＳ Ｐゴシック" pitchFamily="34" charset="-128"/>
              </a:rPr>
              <a:t> LED Circuit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68610" name="Picture 2" descr="C:\Users\Dell\Desktop\Week02\00_LED\00_LED_bb-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419" y="1291246"/>
            <a:ext cx="4979624" cy="5313329"/>
          </a:xfrm>
          <a:prstGeom prst="rect">
            <a:avLst/>
          </a:prstGeom>
          <a:noFill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8559" y="1873250"/>
            <a:ext cx="1604963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6717671" y="2281473"/>
            <a:ext cx="57942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670892" y="5521105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716161" y="3303005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750866" y="4462603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5735" y="42641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LED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7065" y="3104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Resistor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13280" y="211700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Power +5v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1773" y="53023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SG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Sensor ASSY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None/>
            </a:pPr>
            <a:r>
              <a:rPr lang="en-US" dirty="0" smtClean="0"/>
              <a:t>Order of Soldering</a:t>
            </a:r>
          </a:p>
          <a:p>
            <a:pPr marL="514350" indent="-514350">
              <a:buNone/>
            </a:pPr>
            <a:r>
              <a:rPr lang="en-US" dirty="0" smtClean="0"/>
              <a:t>(shorter profile first)</a:t>
            </a:r>
          </a:p>
          <a:p>
            <a:pPr marL="514350" indent="-514350">
              <a:buAutoNum type="arabicPeriod"/>
            </a:pPr>
            <a:r>
              <a:rPr lang="en-US" dirty="0" smtClean="0"/>
              <a:t>Resistors(10k</a:t>
            </a:r>
            <a:r>
              <a:rPr lang="en-US" altLang="ja-JP" dirty="0" smtClean="0"/>
              <a:t>Ω</a:t>
            </a:r>
            <a:r>
              <a:rPr lang="ja-JP" altLang="en-US" smtClean="0"/>
              <a:t> </a:t>
            </a:r>
            <a:r>
              <a:rPr lang="en-US" altLang="ja-JP" sz="2800" dirty="0" smtClean="0"/>
              <a:t>x3</a:t>
            </a:r>
            <a:r>
              <a:rPr lang="en-US" altLang="ja-JP" dirty="0" smtClean="0"/>
              <a:t> 1kΩ</a:t>
            </a:r>
            <a:r>
              <a:rPr lang="ja-JP" altLang="en-US" smtClean="0"/>
              <a:t> </a:t>
            </a:r>
            <a:r>
              <a:rPr lang="en-US" altLang="ja-JP" sz="2800" dirty="0" smtClean="0"/>
              <a:t>x1</a:t>
            </a:r>
            <a:r>
              <a:rPr lang="en-US" dirty="0" smtClean="0"/>
              <a:t>)</a:t>
            </a:r>
          </a:p>
          <a:p>
            <a:pPr marL="514350" indent="-514350">
              <a:buAutoNum type="arabicPeriod"/>
            </a:pPr>
            <a:r>
              <a:rPr lang="en-US" dirty="0" smtClean="0"/>
              <a:t>LM358</a:t>
            </a:r>
          </a:p>
          <a:p>
            <a:pPr marL="514350" indent="-514350">
              <a:buAutoNum type="arabicPeriod"/>
            </a:pPr>
            <a:r>
              <a:rPr lang="en-US" dirty="0" smtClean="0"/>
              <a:t>0.1uF Capacitor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mic</a:t>
            </a:r>
            <a:r>
              <a:rPr lang="en-US" dirty="0" smtClean="0"/>
              <a:t> and 100kVR</a:t>
            </a:r>
          </a:p>
          <a:p>
            <a:pPr marL="514350" indent="-514350">
              <a:buAutoNum type="arabicPeriod"/>
            </a:pPr>
            <a:r>
              <a:rPr lang="en-US" dirty="0" smtClean="0"/>
              <a:t>220uF &amp; 10uF</a:t>
            </a:r>
          </a:p>
          <a:p>
            <a:pPr marL="514350" indent="-514350">
              <a:buAutoNum type="arabicPeriod"/>
            </a:pPr>
            <a:r>
              <a:rPr lang="en-US" dirty="0" smtClean="0"/>
              <a:t>3pin Connector   </a:t>
            </a:r>
            <a:endParaRPr lang="en-SG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 l="24894" t="11887" r="20338" b="19435"/>
          <a:stretch>
            <a:fillRect/>
          </a:stretch>
        </p:blipFill>
        <p:spPr bwMode="auto">
          <a:xfrm>
            <a:off x="5940152" y="1556792"/>
            <a:ext cx="237626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6228184" y="2744924"/>
            <a:ext cx="1008112" cy="82809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5508104" y="305966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10k</a:t>
            </a:r>
            <a:r>
              <a:rPr lang="en-US" altLang="ja-JP" dirty="0" smtClean="0">
                <a:solidFill>
                  <a:srgbClr val="FF0000"/>
                </a:solidFill>
              </a:rPr>
              <a:t>Ω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2320" y="292494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1k</a:t>
            </a:r>
            <a:r>
              <a:rPr lang="en-US" altLang="ja-JP" dirty="0" smtClean="0">
                <a:solidFill>
                  <a:srgbClr val="FF0000"/>
                </a:solidFill>
              </a:rPr>
              <a:t>Ω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4328" y="231287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220uF Cap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29371" y="345571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10uF Cap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2320" y="396906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0.1uF Cap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3551" y="385175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LM358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8164" y="144878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mic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300" y="140348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100k VR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0252" y="1772816"/>
            <a:ext cx="827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+  -</a:t>
            </a:r>
            <a:endParaRPr lang="en-SG" sz="4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7322283" y="3307009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+  -</a:t>
            </a:r>
            <a:endParaRPr lang="en-SG" sz="3200" dirty="0">
              <a:solidFill>
                <a:srgbClr val="FF0000"/>
              </a:solidFill>
            </a:endParaRPr>
          </a:p>
        </p:txBody>
      </p:sp>
      <p:pic>
        <p:nvPicPr>
          <p:cNvPr id="106498" name="Picture 2" descr="http://www.tvrepairkits.com/xcart/images/P/aluminum_electrolytic_capacito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8000000">
            <a:off x="3780325" y="3609432"/>
            <a:ext cx="1772816" cy="1772817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289066" y="476114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smtClean="0">
                <a:solidFill>
                  <a:srgbClr val="FF0000"/>
                </a:solidFill>
              </a:rPr>
              <a:t>－  ＋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018662" y="3356992"/>
            <a:ext cx="1476164" cy="244827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/>
          <p:cNvSpPr/>
          <p:nvPr/>
        </p:nvSpPr>
        <p:spPr>
          <a:xfrm>
            <a:off x="4126674" y="3573016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FF0000"/>
                </a:solidFill>
              </a:rPr>
              <a:t>－</a:t>
            </a:r>
            <a:endParaRPr lang="en-SG" dirty="0"/>
          </a:p>
        </p:txBody>
      </p:sp>
      <p:sp>
        <p:nvSpPr>
          <p:cNvPr id="20" name="Oval 19"/>
          <p:cNvSpPr/>
          <p:nvPr/>
        </p:nvSpPr>
        <p:spPr>
          <a:xfrm>
            <a:off x="4198682" y="360902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2" name="Straight Connector 21"/>
          <p:cNvCxnSpPr>
            <a:stCxn id="20" idx="6"/>
          </p:cNvCxnSpPr>
          <p:nvPr/>
        </p:nvCxnSpPr>
        <p:spPr>
          <a:xfrm>
            <a:off x="4486714" y="3753036"/>
            <a:ext cx="180020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1520" y="2816932"/>
            <a:ext cx="0" cy="176419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323528" y="307529"/>
            <a:ext cx="71609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 Check All connections </a:t>
            </a:r>
            <a:br>
              <a:rPr lang="en-US" sz="3200" dirty="0" smtClean="0"/>
            </a:br>
            <a:r>
              <a:rPr lang="en-US" sz="3200" dirty="0" smtClean="0"/>
              <a:t>          before plug into Arduino</a:t>
            </a:r>
            <a:endParaRPr lang="en-SG" sz="3200" dirty="0"/>
          </a:p>
        </p:txBody>
      </p:sp>
      <p:pic>
        <p:nvPicPr>
          <p:cNvPr id="3074" name="Picture 2" descr="C:\Users\didny\Desktop\Week035\P903819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484784"/>
            <a:ext cx="7056784" cy="5293388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1547664" y="3537012"/>
            <a:ext cx="1152128" cy="12961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/>
          <p:cNvSpPr/>
          <p:nvPr/>
        </p:nvSpPr>
        <p:spPr>
          <a:xfrm>
            <a:off x="3419872" y="3104964"/>
            <a:ext cx="1152128" cy="12961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Making a Pressure Sensor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400" b="1" dirty="0" err="1" smtClean="0"/>
              <a:t>Stickytape</a:t>
            </a:r>
            <a:r>
              <a:rPr lang="en-SG" sz="2400" b="1" dirty="0" smtClean="0"/>
              <a:t> Bend Sensor in less than 4 minutes</a:t>
            </a:r>
            <a:r>
              <a:rPr lang="en-SG" sz="2400" dirty="0" smtClean="0">
                <a:hlinkClick r:id="rId3"/>
              </a:rPr>
              <a:t/>
            </a:r>
            <a:br>
              <a:rPr lang="en-SG" sz="2400" dirty="0" smtClean="0">
                <a:hlinkClick r:id="rId3"/>
              </a:rPr>
            </a:br>
            <a:r>
              <a:rPr lang="en-SG" sz="2400" dirty="0" smtClean="0">
                <a:hlinkClick r:id="rId3"/>
              </a:rPr>
              <a:t>http://www.youtube.com/watch?feature=player_embedded&amp;v=FEPgLbPv6NM</a:t>
            </a:r>
            <a:endParaRPr lang="en-SG" sz="2400" dirty="0" smtClean="0"/>
          </a:p>
          <a:p>
            <a:pPr lvl="0"/>
            <a:r>
              <a:rPr lang="en-US" sz="2400" dirty="0" smtClean="0"/>
              <a:t>Material: 1. Conductive </a:t>
            </a:r>
            <a:r>
              <a:rPr lang="en-US" sz="2400" dirty="0" err="1" smtClean="0"/>
              <a:t>PlasticBag</a:t>
            </a:r>
            <a:r>
              <a:rPr lang="en-US" sz="2400" dirty="0" smtClean="0"/>
              <a:t>  2. Copper Tape</a:t>
            </a:r>
            <a:endParaRPr lang="en-SG" sz="2400" dirty="0" smtClean="0"/>
          </a:p>
        </p:txBody>
      </p:sp>
      <p:pic>
        <p:nvPicPr>
          <p:cNvPr id="1029" name="Picture 5" descr="C:\Users\didny\Desktop\PressureSensor\P903818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3548653"/>
            <a:ext cx="2096714" cy="1572535"/>
          </a:xfrm>
          <a:prstGeom prst="rect">
            <a:avLst/>
          </a:prstGeom>
          <a:noFill/>
        </p:spPr>
      </p:pic>
      <p:pic>
        <p:nvPicPr>
          <p:cNvPr id="1030" name="Picture 6" descr="C:\Users\didny\Desktop\PressureSensor\P903818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548653"/>
            <a:ext cx="2096714" cy="1572535"/>
          </a:xfrm>
          <a:prstGeom prst="rect">
            <a:avLst/>
          </a:prstGeom>
          <a:noFill/>
        </p:spPr>
      </p:pic>
      <p:pic>
        <p:nvPicPr>
          <p:cNvPr id="1031" name="Picture 7" descr="C:\Users\didny\Desktop\PressureSensor\P903818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3768" y="3548652"/>
            <a:ext cx="2096714" cy="1572535"/>
          </a:xfrm>
          <a:prstGeom prst="rect">
            <a:avLst/>
          </a:prstGeom>
          <a:noFill/>
        </p:spPr>
      </p:pic>
      <p:pic>
        <p:nvPicPr>
          <p:cNvPr id="1032" name="Picture 8" descr="C:\Users\didny\Desktop\PressureSensor\P903818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5516" y="3548652"/>
            <a:ext cx="2096714" cy="15725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Pressure Sensor Circuit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2050" name="Picture 2" descr="C:\Users\didny\Desktop\Week035\P9048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834" y="1160748"/>
            <a:ext cx="7560332" cy="56711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List of Actuators</a:t>
            </a:r>
          </a:p>
        </p:txBody>
      </p:sp>
      <p:pic>
        <p:nvPicPr>
          <p:cNvPr id="3074" name="Picture 2" descr="http://www.servocity.com/assets/images/Fat_Hsiang_Ne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3868" y="1520788"/>
            <a:ext cx="2876550" cy="1724025"/>
          </a:xfrm>
          <a:prstGeom prst="rect">
            <a:avLst/>
          </a:prstGeom>
          <a:noFill/>
        </p:spPr>
      </p:pic>
      <p:pic>
        <p:nvPicPr>
          <p:cNvPr id="21506" name="Picture 2" descr="https://dlnmh9ip6v2uc.cloudfront.net/images/products/9/0/6/5/09065-03-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268760"/>
            <a:ext cx="2376264" cy="2376264"/>
          </a:xfrm>
          <a:prstGeom prst="rect">
            <a:avLst/>
          </a:prstGeom>
          <a:noFill/>
        </p:spPr>
      </p:pic>
      <p:pic>
        <p:nvPicPr>
          <p:cNvPr id="21508" name="Picture 4" descr="http://www.servocity.com/assets/images/SD_Linear_Actuator_Side_Vi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26085" y="3429000"/>
            <a:ext cx="3091830" cy="2110634"/>
          </a:xfrm>
          <a:prstGeom prst="rect">
            <a:avLst/>
          </a:prstGeom>
          <a:noFill/>
        </p:spPr>
      </p:pic>
      <p:pic>
        <p:nvPicPr>
          <p:cNvPr id="18434" name="Picture 2" descr="http://image.ec21.com/image/bcdef/oimg_GC01513301_CA01817128/DVD_Motor_for_RF-300C-1144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34715" y="1556792"/>
            <a:ext cx="1825717" cy="1449339"/>
          </a:xfrm>
          <a:prstGeom prst="rect">
            <a:avLst/>
          </a:prstGeom>
          <a:noFill/>
        </p:spPr>
      </p:pic>
      <p:pic>
        <p:nvPicPr>
          <p:cNvPr id="18436" name="Picture 4" descr="http://adafruit.com/images/medium/largesolenoid_ME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43236" y="3555639"/>
            <a:ext cx="2500764" cy="1925589"/>
          </a:xfrm>
          <a:prstGeom prst="rect">
            <a:avLst/>
          </a:prstGeom>
          <a:noFill/>
        </p:spPr>
      </p:pic>
      <p:pic>
        <p:nvPicPr>
          <p:cNvPr id="18438" name="Picture 6" descr="Small 12V Stepper Moto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3548" y="3429000"/>
            <a:ext cx="2268252" cy="230669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83568" y="1628800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91880" y="5049180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Linear Servo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72300" y="2564904"/>
            <a:ext cx="1099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 Motor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2741" y="3059668"/>
            <a:ext cx="1838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 Geared Motor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32340" y="4931876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Solenoid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35596" y="5805264"/>
            <a:ext cx="156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Stepper Motor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Geared motor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6626" name="Picture 2" descr="http://img.directindustry.com/images_di/press-g/dc-gear-motor-geared-motor-gearwheel-dc-motor-gearbox-open-d122f-P3701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1743236"/>
            <a:ext cx="3810000" cy="3810000"/>
          </a:xfrm>
          <a:prstGeom prst="rect">
            <a:avLst/>
          </a:prstGeom>
          <a:noFill/>
        </p:spPr>
      </p:pic>
      <p:pic>
        <p:nvPicPr>
          <p:cNvPr id="5" name="Picture 2" descr="http://www.servocity.com/assets/images/Fat_Hsiang_Ne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7566605">
            <a:off x="4089584" y="2426248"/>
            <a:ext cx="4505473" cy="2700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 module</a:t>
            </a:r>
            <a:endParaRPr lang="en-SG" dirty="0"/>
          </a:p>
        </p:txBody>
      </p:sp>
      <p:pic>
        <p:nvPicPr>
          <p:cNvPr id="3074" name="Picture 2" descr="C:\Users\didny\Desktop\CodingWeek03\P903816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310606"/>
            <a:ext cx="2981325" cy="2236787"/>
          </a:xfrm>
          <a:prstGeom prst="rect">
            <a:avLst/>
          </a:prstGeom>
          <a:noFill/>
        </p:spPr>
      </p:pic>
      <p:pic>
        <p:nvPicPr>
          <p:cNvPr id="3075" name="Picture 3" descr="C:\Users\didny\Desktop\CodingWeek03\P90381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5071" y="2308337"/>
            <a:ext cx="2981325" cy="2236787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>
            <a:off x="1691680" y="1952836"/>
            <a:ext cx="144016" cy="3240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051720" y="1736812"/>
            <a:ext cx="36004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375756" y="4581128"/>
            <a:ext cx="39004" cy="46805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6" idx="0"/>
          </p:cNvCxnSpPr>
          <p:nvPr/>
        </p:nvCxnSpPr>
        <p:spPr>
          <a:xfrm flipH="1">
            <a:off x="2060341" y="4581128"/>
            <a:ext cx="99391" cy="4587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35796" y="4581128"/>
            <a:ext cx="144016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5576" y="1376772"/>
            <a:ext cx="1128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Ext power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 0v-24v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0137" y="1403484"/>
            <a:ext cx="91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ExtGND</a:t>
            </a:r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2231740" y="5049180"/>
            <a:ext cx="5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CTL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9692" y="5039888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+5v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6073" y="504918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GND</a:t>
            </a:r>
            <a:endParaRPr lang="en-SG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2591780" y="1772816"/>
            <a:ext cx="216024" cy="4680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807804" y="1772816"/>
            <a:ext cx="360040" cy="5400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64402" y="141277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Out+</a:t>
            </a:r>
            <a:endParaRPr lang="en-SG" dirty="0"/>
          </a:p>
        </p:txBody>
      </p:sp>
      <p:sp>
        <p:nvSpPr>
          <p:cNvPr id="39" name="TextBox 38"/>
          <p:cNvSpPr txBox="1"/>
          <p:nvPr/>
        </p:nvSpPr>
        <p:spPr>
          <a:xfrm>
            <a:off x="3082274" y="1412776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Out-</a:t>
            </a:r>
            <a:endParaRPr lang="en-SG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985711" y="1926124"/>
            <a:ext cx="144016" cy="3240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345751" y="1710100"/>
            <a:ext cx="36004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6669787" y="4554416"/>
            <a:ext cx="39004" cy="46805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48" idx="0"/>
          </p:cNvCxnSpPr>
          <p:nvPr/>
        </p:nvCxnSpPr>
        <p:spPr>
          <a:xfrm flipH="1">
            <a:off x="6354372" y="4554416"/>
            <a:ext cx="99391" cy="4587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029827" y="4554416"/>
            <a:ext cx="144016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49607" y="1350060"/>
            <a:ext cx="1128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Ext power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 0v-24v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84168" y="1376772"/>
            <a:ext cx="91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ExtGND</a:t>
            </a:r>
            <a:endParaRPr lang="en-SG" dirty="0"/>
          </a:p>
        </p:txBody>
      </p:sp>
      <p:sp>
        <p:nvSpPr>
          <p:cNvPr id="47" name="TextBox 46"/>
          <p:cNvSpPr txBox="1"/>
          <p:nvPr/>
        </p:nvSpPr>
        <p:spPr>
          <a:xfrm>
            <a:off x="6525771" y="5022468"/>
            <a:ext cx="5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CTL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93723" y="5013176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+5v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70104" y="502246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GND</a:t>
            </a:r>
            <a:endParaRPr lang="en-SG" dirty="0"/>
          </a:p>
        </p:txBody>
      </p:sp>
      <p:cxnSp>
        <p:nvCxnSpPr>
          <p:cNvPr id="50" name="Straight Arrow Connector 49"/>
          <p:cNvCxnSpPr>
            <a:endCxn id="3075" idx="0"/>
          </p:cNvCxnSpPr>
          <p:nvPr/>
        </p:nvCxnSpPr>
        <p:spPr>
          <a:xfrm flipH="1">
            <a:off x="6645734" y="1746104"/>
            <a:ext cx="456101" cy="56223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804248" y="1746104"/>
            <a:ext cx="657627" cy="6387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58433" y="138606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Out+</a:t>
            </a:r>
            <a:endParaRPr lang="en-SG" dirty="0"/>
          </a:p>
        </p:txBody>
      </p:sp>
      <p:sp>
        <p:nvSpPr>
          <p:cNvPr id="53" name="TextBox 52"/>
          <p:cNvSpPr txBox="1"/>
          <p:nvPr/>
        </p:nvSpPr>
        <p:spPr>
          <a:xfrm>
            <a:off x="7376305" y="1386064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Out-</a:t>
            </a:r>
            <a:endParaRPr lang="en-SG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DC Geared Motor Control</a:t>
            </a:r>
            <a:br>
              <a:rPr lang="en-US" dirty="0" smtClean="0"/>
            </a:br>
            <a:r>
              <a:rPr lang="en-US" dirty="0" smtClean="0"/>
              <a:t>(FET driver)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1026" name="Picture 2" descr="C:\Users\didny\Desktop\Week035\P9048200.JPG"/>
          <p:cNvPicPr>
            <a:picLocks noChangeAspect="1" noChangeArrowheads="1"/>
          </p:cNvPicPr>
          <p:nvPr/>
        </p:nvPicPr>
        <p:blipFill>
          <a:blip r:embed="rId3" cstate="print"/>
          <a:srcRect b="2159"/>
          <a:stretch>
            <a:fillRect/>
          </a:stretch>
        </p:blipFill>
        <p:spPr bwMode="auto">
          <a:xfrm>
            <a:off x="1349896" y="1564734"/>
            <a:ext cx="6444208" cy="52846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DC Motor Control (H-Bridge driver)</a:t>
            </a:r>
            <a:endParaRPr lang="en-SG" dirty="0"/>
          </a:p>
        </p:txBody>
      </p:sp>
      <p:pic>
        <p:nvPicPr>
          <p:cNvPr id="1026" name="Picture 2" descr="C:\Users\didny\Desktop\CodingWeek03\P903815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592796"/>
            <a:ext cx="6012668" cy="4511101"/>
          </a:xfrm>
          <a:prstGeom prst="rect">
            <a:avLst/>
          </a:prstGeom>
          <a:noFill/>
        </p:spPr>
      </p:pic>
      <p:pic>
        <p:nvPicPr>
          <p:cNvPr id="1027" name="Picture 3" descr="C:\Users\didny\Desktop\CodingWeek03\P9038161.JPG"/>
          <p:cNvPicPr>
            <a:picLocks noChangeAspect="1" noChangeArrowheads="1"/>
          </p:cNvPicPr>
          <p:nvPr/>
        </p:nvPicPr>
        <p:blipFill>
          <a:blip r:embed="rId4" cstate="print"/>
          <a:srcRect l="16907" t="6439" r="32372"/>
          <a:stretch>
            <a:fillRect/>
          </a:stretch>
        </p:blipFill>
        <p:spPr bwMode="auto">
          <a:xfrm>
            <a:off x="575556" y="2060848"/>
            <a:ext cx="2340260" cy="3238814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V="1">
            <a:off x="755576" y="1664804"/>
            <a:ext cx="0" cy="6120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367644" y="1520788"/>
            <a:ext cx="0" cy="6120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547664" y="5337212"/>
            <a:ext cx="252028" cy="43204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71700" y="5337212"/>
            <a:ext cx="72008" cy="43204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59732" y="5337212"/>
            <a:ext cx="36004" cy="4680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75756" y="5337212"/>
            <a:ext cx="144016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106" y="1124744"/>
            <a:ext cx="1128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Ext power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 0v-7v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5301" y="1223464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Ext GND</a:t>
            </a:r>
            <a:endParaRPr lang="en-SG" dirty="0"/>
          </a:p>
        </p:txBody>
      </p:sp>
      <p:sp>
        <p:nvSpPr>
          <p:cNvPr id="21" name="TextBox 20"/>
          <p:cNvSpPr txBox="1"/>
          <p:nvPr/>
        </p:nvSpPr>
        <p:spPr>
          <a:xfrm>
            <a:off x="882629" y="580526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FWD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660" y="5805264"/>
            <a:ext cx="65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RWD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15716" y="5795972"/>
            <a:ext cx="5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+5v</a:t>
            </a:r>
            <a:endParaRPr lang="en-SG" dirty="0"/>
          </a:p>
        </p:txBody>
      </p:sp>
      <p:sp>
        <p:nvSpPr>
          <p:cNvPr id="24" name="TextBox 23"/>
          <p:cNvSpPr txBox="1"/>
          <p:nvPr/>
        </p:nvSpPr>
        <p:spPr>
          <a:xfrm>
            <a:off x="2416033" y="580526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GND</a:t>
            </a:r>
            <a:endParaRPr lang="en-SG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26337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Servo Motor </a:t>
            </a:r>
            <a:r>
              <a:rPr lang="en-US" sz="3600" dirty="0" smtClean="0"/>
              <a:t>(Geared motor + angle sensor)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098" name="Picture 2" descr="C:\Users\didny\Desktop\CodingWeek03\P9038172.JPG"/>
          <p:cNvPicPr>
            <a:picLocks noChangeAspect="1" noChangeArrowheads="1"/>
          </p:cNvPicPr>
          <p:nvPr/>
        </p:nvPicPr>
        <p:blipFill>
          <a:blip r:embed="rId3" cstate="print"/>
          <a:srcRect l="21738" t="-205" r="13049" b="22738"/>
          <a:stretch>
            <a:fillRect/>
          </a:stretch>
        </p:blipFill>
        <p:spPr bwMode="auto">
          <a:xfrm>
            <a:off x="647564" y="2096852"/>
            <a:ext cx="3150971" cy="2808312"/>
          </a:xfrm>
          <a:prstGeom prst="rect">
            <a:avLst/>
          </a:prstGeom>
          <a:noFill/>
        </p:spPr>
      </p:pic>
      <p:cxnSp>
        <p:nvCxnSpPr>
          <p:cNvPr id="5" name="Straight Arrow Connector 4"/>
          <p:cNvCxnSpPr/>
          <p:nvPr/>
        </p:nvCxnSpPr>
        <p:spPr>
          <a:xfrm flipH="1">
            <a:off x="1043608" y="4545124"/>
            <a:ext cx="180068" cy="719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348260" y="4573436"/>
            <a:ext cx="223520" cy="599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475656" y="4545124"/>
            <a:ext cx="432096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95684" y="52199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2652" y="5219908"/>
            <a:ext cx="64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CTRL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616" y="521990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SG" dirty="0"/>
          </a:p>
        </p:txBody>
      </p:sp>
      <p:pic>
        <p:nvPicPr>
          <p:cNvPr id="4099" name="Picture 3" descr="D:\yuta\Dropbox\C0ding Workshop\servo.jpeg"/>
          <p:cNvPicPr>
            <a:picLocks noChangeAspect="1" noChangeArrowheads="1"/>
          </p:cNvPicPr>
          <p:nvPr/>
        </p:nvPicPr>
        <p:blipFill>
          <a:blip r:embed="rId4" cstate="print">
            <a:lum contrast="30000"/>
          </a:blip>
          <a:srcRect/>
          <a:stretch>
            <a:fillRect/>
          </a:stretch>
        </p:blipFill>
        <p:spPr bwMode="auto">
          <a:xfrm rot="16200000">
            <a:off x="4554468" y="1106272"/>
            <a:ext cx="3708412" cy="5041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615152" y="5147900"/>
            <a:ext cx="19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Things Move</a:t>
            </a:r>
            <a:endParaRPr lang="en-S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 Analogy of Electrical Circuit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5777" name="Picture 1" descr="C:\Users\didny\Downloads\CCI02092012_00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865" y="1430778"/>
            <a:ext cx="8877135" cy="399644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552220" y="4833156"/>
            <a:ext cx="212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Making Things Move</a:t>
            </a:r>
            <a:endParaRPr lang="en-SG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Servo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1761059"/>
          </a:xfrm>
        </p:spPr>
        <p:txBody>
          <a:bodyPr/>
          <a:lstStyle/>
          <a:p>
            <a:pPr>
              <a:buNone/>
            </a:pPr>
            <a:r>
              <a:rPr lang="en-SG" dirty="0" smtClean="0">
                <a:hlinkClick r:id="rId3"/>
              </a:rPr>
              <a:t>http://www.youtube.com/watch?v=fq5u7jFQFCg&amp;feature=relmfu</a:t>
            </a:r>
            <a:endParaRPr lang="en-SG" dirty="0" smtClean="0"/>
          </a:p>
          <a:p>
            <a:pPr>
              <a:buNone/>
            </a:pPr>
            <a:endParaRPr lang="en-SG" dirty="0"/>
          </a:p>
        </p:txBody>
      </p:sp>
      <p:pic>
        <p:nvPicPr>
          <p:cNvPr id="4" name="Picture 4" descr="http://www.servocity.com/assets/images/SD_Linear_Actuator_Side_Vie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1736812"/>
            <a:ext cx="3091830" cy="2110634"/>
          </a:xfrm>
          <a:prstGeom prst="rect">
            <a:avLst/>
          </a:prstGeom>
          <a:noFill/>
        </p:spPr>
      </p:pic>
      <p:pic>
        <p:nvPicPr>
          <p:cNvPr id="30722" name="Picture 2" descr="http://www.bpesolutions.com/productimages/mec.parts/WizardLinearServo.LRG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1592796"/>
            <a:ext cx="4800600" cy="2400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Servo Control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2050" name="Picture 2" descr="C:\Users\didny\Desktop\CodingWeek03\P9028150.JPG"/>
          <p:cNvPicPr>
            <a:picLocks noChangeAspect="1" noChangeArrowheads="1"/>
          </p:cNvPicPr>
          <p:nvPr/>
        </p:nvPicPr>
        <p:blipFill>
          <a:blip r:embed="rId3" cstate="print"/>
          <a:srcRect l="11836" r="9132"/>
          <a:stretch>
            <a:fillRect/>
          </a:stretch>
        </p:blipFill>
        <p:spPr bwMode="auto">
          <a:xfrm>
            <a:off x="3527884" y="1304764"/>
            <a:ext cx="5292588" cy="5023319"/>
          </a:xfrm>
          <a:prstGeom prst="rect">
            <a:avLst/>
          </a:prstGeom>
          <a:noFill/>
        </p:spPr>
      </p:pic>
      <p:grpSp>
        <p:nvGrpSpPr>
          <p:cNvPr id="12" name="Group 11"/>
          <p:cNvGrpSpPr/>
          <p:nvPr/>
        </p:nvGrpSpPr>
        <p:grpSpPr>
          <a:xfrm>
            <a:off x="539552" y="1808820"/>
            <a:ext cx="2631223" cy="2977244"/>
            <a:chOff x="647564" y="2096852"/>
            <a:chExt cx="3150971" cy="3565342"/>
          </a:xfrm>
        </p:grpSpPr>
        <p:pic>
          <p:nvPicPr>
            <p:cNvPr id="5" name="Picture 2" descr="C:\Users\didny\Desktop\CodingWeek03\P9038172.JPG"/>
            <p:cNvPicPr>
              <a:picLocks noChangeAspect="1" noChangeArrowheads="1"/>
            </p:cNvPicPr>
            <p:nvPr/>
          </p:nvPicPr>
          <p:blipFill>
            <a:blip r:embed="rId4" cstate="print"/>
            <a:srcRect l="21738" t="-205" r="13049" b="22738"/>
            <a:stretch>
              <a:fillRect/>
            </a:stretch>
          </p:blipFill>
          <p:spPr bwMode="auto">
            <a:xfrm>
              <a:off x="647564" y="2096852"/>
              <a:ext cx="3150971" cy="2808312"/>
            </a:xfrm>
            <a:prstGeom prst="rect">
              <a:avLst/>
            </a:prstGeom>
            <a:noFill/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1043608" y="4545124"/>
              <a:ext cx="180068" cy="7196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348260" y="4573436"/>
              <a:ext cx="223520" cy="59944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475656" y="4545124"/>
              <a:ext cx="432096" cy="6480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295684" y="521990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5V</a:t>
              </a:r>
              <a:endParaRPr lang="en-SG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62652" y="5219908"/>
              <a:ext cx="672260" cy="442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D11</a:t>
              </a:r>
              <a:endParaRPr lang="en-SG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3616" y="5219908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GND</a:t>
              </a:r>
              <a:endParaRPr lang="en-SG" dirty="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we do with Sensors/Actuators?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hlinkClick r:id="rId3"/>
              </a:rPr>
              <a:t>http://www.youtube.com/watch?v=DIGTD1WGFdM</a:t>
            </a:r>
            <a:endParaRPr lang="en-SG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Transform Energy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Transfer Energy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Multiply / Change direction of force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Multply</a:t>
            </a:r>
            <a:r>
              <a:rPr lang="en-US" dirty="0" smtClean="0"/>
              <a:t> Speed</a:t>
            </a:r>
          </a:p>
          <a:p>
            <a:endParaRPr lang="en-SG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Things Move</a:t>
            </a:r>
            <a:br>
              <a:rPr lang="en-US" dirty="0" smtClean="0"/>
            </a:br>
            <a:r>
              <a:rPr lang="en-US" sz="3600" dirty="0" smtClean="0"/>
              <a:t>Dustin Roberts</a:t>
            </a:r>
            <a:endParaRPr lang="en-S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http://www.makingthingsmove.com/</a:t>
            </a:r>
            <a:endParaRPr lang="en-S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420888"/>
            <a:ext cx="2952328" cy="366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Mechatronics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 smtClean="0"/>
              <a:t>Lever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 smtClean="0"/>
              <a:t>Pulleys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 smtClean="0"/>
              <a:t>Gears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 smtClean="0"/>
              <a:t>Wheel</a:t>
            </a:r>
            <a:endParaRPr lang="en-SG" sz="5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</a:t>
            </a:r>
            <a:endParaRPr lang="en-SG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91680" y="3429000"/>
            <a:ext cx="5760640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3959932" y="3561842"/>
            <a:ext cx="1224136" cy="105529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91680" y="2276872"/>
            <a:ext cx="0" cy="72008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416316" y="2168860"/>
            <a:ext cx="0" cy="7560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3608" y="1376772"/>
            <a:ext cx="129394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4000" dirty="0" smtClean="0"/>
              <a:t>Input</a:t>
            </a:r>
            <a:endParaRPr lang="en-SG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60232" y="1291987"/>
            <a:ext cx="160653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4000" dirty="0" smtClean="0"/>
              <a:t>output</a:t>
            </a:r>
            <a:endParaRPr lang="en-SG" sz="40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95836" y="4617132"/>
            <a:ext cx="28803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4200" y="2420888"/>
            <a:ext cx="0" cy="72008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07904" y="1520788"/>
            <a:ext cx="187423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4000" dirty="0" smtClean="0"/>
              <a:t>Fulcrum</a:t>
            </a:r>
            <a:endParaRPr lang="en-SG" sz="4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691680" y="2492896"/>
            <a:ext cx="5760640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sosceles Triangle 4"/>
          <p:cNvSpPr/>
          <p:nvPr/>
        </p:nvSpPr>
        <p:spPr>
          <a:xfrm>
            <a:off x="3959932" y="2625738"/>
            <a:ext cx="1224136" cy="105529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91680" y="1340768"/>
            <a:ext cx="0" cy="72008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16316" y="1232756"/>
            <a:ext cx="0" cy="7560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95836" y="3681028"/>
            <a:ext cx="28803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52315" y="1592796"/>
            <a:ext cx="31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           :            1</a:t>
            </a:r>
            <a:endParaRPr lang="en-SG" sz="36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691680" y="5337212"/>
            <a:ext cx="5760640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>
            <a:off x="5112060" y="5470054"/>
            <a:ext cx="1224136" cy="105529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91680" y="4185084"/>
            <a:ext cx="0" cy="72008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416316" y="3356992"/>
            <a:ext cx="0" cy="147616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247964" y="6525344"/>
            <a:ext cx="28803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23828" y="4365104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2/3                  :    1/3</a:t>
            </a:r>
            <a:endParaRPr lang="en-SG" sz="3600" b="1" dirty="0"/>
          </a:p>
        </p:txBody>
      </p:sp>
      <p:sp>
        <p:nvSpPr>
          <p:cNvPr id="21" name="Rectangle 20"/>
          <p:cNvSpPr/>
          <p:nvPr/>
        </p:nvSpPr>
        <p:spPr>
          <a:xfrm>
            <a:off x="7488324" y="3897052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2</a:t>
            </a:r>
            <a:endParaRPr lang="en-SG" sz="3200" dirty="0"/>
          </a:p>
        </p:txBody>
      </p:sp>
      <p:sp>
        <p:nvSpPr>
          <p:cNvPr id="22" name="Rectangle 21"/>
          <p:cNvSpPr/>
          <p:nvPr/>
        </p:nvSpPr>
        <p:spPr>
          <a:xfrm>
            <a:off x="1151620" y="4149080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1</a:t>
            </a:r>
            <a:endParaRPr lang="en-SG" sz="3200" dirty="0"/>
          </a:p>
        </p:txBody>
      </p:sp>
      <p:sp>
        <p:nvSpPr>
          <p:cNvPr id="23" name="Rectangle 22"/>
          <p:cNvSpPr/>
          <p:nvPr/>
        </p:nvSpPr>
        <p:spPr>
          <a:xfrm>
            <a:off x="1187624" y="1340768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1</a:t>
            </a:r>
            <a:endParaRPr lang="en-SG" sz="3200" dirty="0"/>
          </a:p>
        </p:txBody>
      </p:sp>
      <p:sp>
        <p:nvSpPr>
          <p:cNvPr id="24" name="Rectangle 23"/>
          <p:cNvSpPr/>
          <p:nvPr/>
        </p:nvSpPr>
        <p:spPr>
          <a:xfrm>
            <a:off x="7596336" y="1268760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1</a:t>
            </a:r>
            <a:endParaRPr lang="en-SG" sz="3200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Output = Di/Do</a:t>
            </a:r>
            <a:endParaRPr lang="en-SG" dirty="0"/>
          </a:p>
        </p:txBody>
      </p:sp>
      <p:sp>
        <p:nvSpPr>
          <p:cNvPr id="27" name="TextBox 26"/>
          <p:cNvSpPr txBox="1"/>
          <p:nvPr/>
        </p:nvSpPr>
        <p:spPr>
          <a:xfrm>
            <a:off x="2881276" y="1160748"/>
            <a:ext cx="3526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Di                       Do</a:t>
            </a:r>
            <a:endParaRPr lang="en-SG" sz="3600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Pulley:  </a:t>
            </a:r>
            <a:endParaRPr lang="en-SG" dirty="0"/>
          </a:p>
        </p:txBody>
      </p:sp>
      <p:sp>
        <p:nvSpPr>
          <p:cNvPr id="4" name="Oval 3"/>
          <p:cNvSpPr/>
          <p:nvPr/>
        </p:nvSpPr>
        <p:spPr>
          <a:xfrm>
            <a:off x="1331640" y="2816932"/>
            <a:ext cx="1872208" cy="1872208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/>
          <p:cNvCxnSpPr>
            <a:stCxn id="4" idx="0"/>
            <a:endCxn id="6" idx="0"/>
          </p:cNvCxnSpPr>
          <p:nvPr/>
        </p:nvCxnSpPr>
        <p:spPr>
          <a:xfrm flipV="1">
            <a:off x="2267744" y="1880828"/>
            <a:ext cx="4356484" cy="93610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4"/>
            <a:endCxn id="6" idx="4"/>
          </p:cNvCxnSpPr>
          <p:nvPr/>
        </p:nvCxnSpPr>
        <p:spPr>
          <a:xfrm>
            <a:off x="2267744" y="4689140"/>
            <a:ext cx="4356484" cy="93610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/>
          </p:cNvSpPr>
          <p:nvPr/>
        </p:nvSpPr>
        <p:spPr>
          <a:xfrm>
            <a:off x="4752020" y="1880828"/>
            <a:ext cx="3744416" cy="374441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1979712" y="3176972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Di                                      Do</a:t>
            </a:r>
            <a:endParaRPr lang="en-SG" sz="3600" b="1" dirty="0"/>
          </a:p>
        </p:txBody>
      </p: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1331640" y="3753036"/>
            <a:ext cx="187220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6"/>
          </p:cNvCxnSpPr>
          <p:nvPr/>
        </p:nvCxnSpPr>
        <p:spPr>
          <a:xfrm>
            <a:off x="4788024" y="3753036"/>
            <a:ext cx="370841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75556" y="5013176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Speed =  Di /Do</a:t>
            </a:r>
          </a:p>
          <a:p>
            <a:r>
              <a:rPr lang="en-US" sz="3200" dirty="0" smtClean="0"/>
              <a:t>Torque = Do / Di</a:t>
            </a:r>
          </a:p>
          <a:p>
            <a:r>
              <a:rPr lang="en-US" sz="3200" dirty="0" smtClean="0"/>
              <a:t>Rotate Same the Direction</a:t>
            </a:r>
            <a:endParaRPr lang="en-SG" sz="3200" dirty="0"/>
          </a:p>
        </p:txBody>
      </p:sp>
      <p:sp>
        <p:nvSpPr>
          <p:cNvPr id="23" name="Down Arrow 22"/>
          <p:cNvSpPr/>
          <p:nvPr/>
        </p:nvSpPr>
        <p:spPr>
          <a:xfrm>
            <a:off x="611560" y="3140968"/>
            <a:ext cx="432048" cy="11521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Down Arrow 23"/>
          <p:cNvSpPr/>
          <p:nvPr/>
        </p:nvSpPr>
        <p:spPr>
          <a:xfrm rot="10800000">
            <a:off x="8640452" y="1988840"/>
            <a:ext cx="432048" cy="23042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</a:t>
            </a:r>
            <a:endParaRPr lang="en-SG" dirty="0"/>
          </a:p>
        </p:txBody>
      </p:sp>
      <p:grpSp>
        <p:nvGrpSpPr>
          <p:cNvPr id="9" name="Group 8"/>
          <p:cNvGrpSpPr/>
          <p:nvPr/>
        </p:nvGrpSpPr>
        <p:grpSpPr>
          <a:xfrm>
            <a:off x="1943708" y="2816932"/>
            <a:ext cx="1872208" cy="1872208"/>
            <a:chOff x="1331640" y="2816932"/>
            <a:chExt cx="1872208" cy="1872208"/>
          </a:xfrm>
        </p:grpSpPr>
        <p:sp>
          <p:nvSpPr>
            <p:cNvPr id="4" name="Oval 3"/>
            <p:cNvSpPr/>
            <p:nvPr/>
          </p:nvSpPr>
          <p:spPr>
            <a:xfrm>
              <a:off x="1331640" y="2816932"/>
              <a:ext cx="1872208" cy="187220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" name="Straight Arrow Connector 6"/>
            <p:cNvCxnSpPr>
              <a:stCxn id="4" idx="2"/>
            </p:cNvCxnSpPr>
            <p:nvPr/>
          </p:nvCxnSpPr>
          <p:spPr>
            <a:xfrm>
              <a:off x="1331640" y="3753036"/>
              <a:ext cx="18722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87924" y="1880828"/>
            <a:ext cx="3744416" cy="3744416"/>
            <a:chOff x="4752020" y="1880828"/>
            <a:chExt cx="3744416" cy="3744416"/>
          </a:xfrm>
        </p:grpSpPr>
        <p:sp>
          <p:nvSpPr>
            <p:cNvPr id="5" name="Oval 4"/>
            <p:cNvSpPr>
              <a:spLocks/>
            </p:cNvSpPr>
            <p:nvPr/>
          </p:nvSpPr>
          <p:spPr>
            <a:xfrm>
              <a:off x="4752020" y="1880828"/>
              <a:ext cx="3744416" cy="374441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8" name="Straight Arrow Connector 7"/>
            <p:cNvCxnSpPr>
              <a:endCxn id="5" idx="6"/>
            </p:cNvCxnSpPr>
            <p:nvPr/>
          </p:nvCxnSpPr>
          <p:spPr>
            <a:xfrm>
              <a:off x="4788024" y="3753036"/>
              <a:ext cx="37084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591780" y="3176972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Di                       Do</a:t>
            </a:r>
            <a:endParaRPr lang="en-SG" sz="3600" b="1" dirty="0"/>
          </a:p>
        </p:txBody>
      </p:sp>
      <p:sp>
        <p:nvSpPr>
          <p:cNvPr id="12" name="Down Arrow 11"/>
          <p:cNvSpPr/>
          <p:nvPr/>
        </p:nvSpPr>
        <p:spPr>
          <a:xfrm>
            <a:off x="7992380" y="3140968"/>
            <a:ext cx="432048" cy="11521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575556" y="5013176"/>
            <a:ext cx="54366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Speed =  Di /Do</a:t>
            </a:r>
          </a:p>
          <a:p>
            <a:r>
              <a:rPr lang="en-US" sz="3200" dirty="0" smtClean="0"/>
              <a:t>Torque = Do / Di</a:t>
            </a:r>
          </a:p>
          <a:p>
            <a:r>
              <a:rPr lang="en-US" sz="3200" dirty="0" smtClean="0"/>
              <a:t>Rotate Opposite Directions</a:t>
            </a:r>
            <a:endParaRPr lang="en-SG" sz="3200" dirty="0"/>
          </a:p>
        </p:txBody>
      </p:sp>
      <p:sp>
        <p:nvSpPr>
          <p:cNvPr id="14" name="Down Arrow 13"/>
          <p:cNvSpPr/>
          <p:nvPr/>
        </p:nvSpPr>
        <p:spPr>
          <a:xfrm>
            <a:off x="1259632" y="3140968"/>
            <a:ext cx="432048" cy="11521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Down Arrow 14"/>
          <p:cNvSpPr/>
          <p:nvPr/>
        </p:nvSpPr>
        <p:spPr>
          <a:xfrm>
            <a:off x="7992380" y="1988840"/>
            <a:ext cx="432048" cy="23042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6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SG" b="1" u="sng" dirty="0" smtClean="0">
                <a:hlinkClick r:id="rId3" tooltip="Title of this entry."/>
              </a:rPr>
              <a:t>Making Laser Cut Gears with </a:t>
            </a:r>
            <a:r>
              <a:rPr lang="en-SG" b="1" u="sng" dirty="0" err="1" smtClean="0">
                <a:hlinkClick r:id="rId3" tooltip="Title of this entry."/>
              </a:rPr>
              <a:t>InkScape</a:t>
            </a:r>
            <a:r>
              <a:rPr lang="en-SG" b="1" u="sng" dirty="0" smtClean="0"/>
              <a:t> Tutorial</a:t>
            </a:r>
            <a:endParaRPr lang="en-SG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1800" dirty="0" smtClean="0">
                <a:hlinkClick r:id="rId3"/>
              </a:rPr>
              <a:t>http://4volt.com/Blog/archive/2009/01/05/laser-cut-gears-and-inkscape.aspx</a:t>
            </a:r>
            <a:endParaRPr lang="en-SG" sz="1800" dirty="0" smtClean="0"/>
          </a:p>
          <a:p>
            <a:endParaRPr lang="en-SG" dirty="0"/>
          </a:p>
        </p:txBody>
      </p:sp>
      <p:pic>
        <p:nvPicPr>
          <p:cNvPr id="20482" name="Picture 2" descr="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11860" y="2240868"/>
            <a:ext cx="2600325" cy="2809876"/>
          </a:xfrm>
          <a:prstGeom prst="rect">
            <a:avLst/>
          </a:prstGeom>
          <a:noFill/>
        </p:spPr>
      </p:pic>
      <p:pic>
        <p:nvPicPr>
          <p:cNvPr id="20484" name="Picture 4" descr="24 teeth, 20px pitch, 20 degree pressure ang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7524" y="2204864"/>
            <a:ext cx="2733675" cy="2809876"/>
          </a:xfrm>
          <a:prstGeom prst="rect">
            <a:avLst/>
          </a:prstGeom>
          <a:noFill/>
        </p:spPr>
      </p:pic>
      <p:pic>
        <p:nvPicPr>
          <p:cNvPr id="20486" name="Picture 6" descr="imag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2060848"/>
            <a:ext cx="2809875" cy="2238376"/>
          </a:xfrm>
          <a:prstGeom prst="rect">
            <a:avLst/>
          </a:prstGeom>
          <a:noFill/>
        </p:spPr>
      </p:pic>
      <p:pic>
        <p:nvPicPr>
          <p:cNvPr id="20488" name="Picture 8" descr="Gears with 4mm teeth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7523" y="4365104"/>
            <a:ext cx="2178933" cy="145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ea typeface="ＭＳ Ｐゴシック" pitchFamily="34" charset="-128"/>
              </a:rPr>
              <a:t>Q1: Why do you need a resistor here?</a:t>
            </a:r>
            <a:endParaRPr lang="en-US" altLang="ja-JP" dirty="0">
              <a:ea typeface="ＭＳ Ｐゴシック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68610" name="Picture 2" descr="C:\Users\Dell\Desktop\Week02\00_LED\00_LED_bb-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419" y="1291246"/>
            <a:ext cx="4979624" cy="5313329"/>
          </a:xfrm>
          <a:prstGeom prst="rect">
            <a:avLst/>
          </a:prstGeom>
          <a:noFill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8559" y="1873250"/>
            <a:ext cx="1604963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6717671" y="2281473"/>
            <a:ext cx="57942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670892" y="5521105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716161" y="3303005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750866" y="4462603"/>
            <a:ext cx="57942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5735" y="42641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LED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7065" y="3104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Resistor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13280" y="211700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Power +5v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1773" y="53023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SG" dirty="0"/>
          </a:p>
        </p:txBody>
      </p:sp>
      <p:sp>
        <p:nvSpPr>
          <p:cNvPr id="17" name="Rounded Rectangle 16"/>
          <p:cNvSpPr/>
          <p:nvPr/>
        </p:nvSpPr>
        <p:spPr>
          <a:xfrm>
            <a:off x="5796136" y="2852936"/>
            <a:ext cx="2592288" cy="7560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2" name="Shape 21"/>
          <p:cNvCxnSpPr>
            <a:endCxn id="17" idx="1"/>
          </p:cNvCxnSpPr>
          <p:nvPr/>
        </p:nvCxnSpPr>
        <p:spPr>
          <a:xfrm rot="16200000" flipH="1">
            <a:off x="3986937" y="1421779"/>
            <a:ext cx="1926212" cy="1692186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Assignment1: Rolling Ball machine</a:t>
            </a:r>
            <a:endParaRPr lang="en-SG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i="1" dirty="0" smtClean="0"/>
              <a:t>Design a rolling ball machine</a:t>
            </a:r>
            <a:endParaRPr lang="en-SG" b="1" i="1" dirty="0" smtClean="0"/>
          </a:p>
          <a:p>
            <a:pPr lvl="0"/>
            <a:r>
              <a:rPr lang="en-US" b="1" i="1" dirty="0" smtClean="0"/>
              <a:t>Size within w:42cm h: 30cm d:30cm </a:t>
            </a:r>
            <a:br>
              <a:rPr lang="en-US" b="1" i="1" dirty="0" smtClean="0"/>
            </a:br>
            <a:r>
              <a:rPr lang="en-US" b="1" i="1" dirty="0" smtClean="0"/>
              <a:t>            (A4 paper)</a:t>
            </a:r>
            <a:endParaRPr lang="en-SG" b="1" i="1" dirty="0" smtClean="0"/>
          </a:p>
          <a:p>
            <a:pPr lvl="0"/>
            <a:r>
              <a:rPr lang="en-US" b="1" dirty="0" smtClean="0"/>
              <a:t>A mechanism to lift up balls</a:t>
            </a:r>
            <a:endParaRPr lang="en-SG" b="1" dirty="0" smtClean="0"/>
          </a:p>
          <a:p>
            <a:pPr lvl="0"/>
            <a:r>
              <a:rPr lang="en-US" b="1" dirty="0" smtClean="0"/>
              <a:t>Minimum 3 Gimmicks using switches or sensors </a:t>
            </a:r>
            <a:br>
              <a:rPr lang="en-US" b="1" dirty="0" smtClean="0"/>
            </a:br>
            <a:r>
              <a:rPr lang="en-US" b="1" dirty="0" smtClean="0">
                <a:hlinkClick r:id="rId3"/>
              </a:rPr>
              <a:t>http://www.oobject.com/category/15-videos-of-amazing-rolling-ball-machines/</a:t>
            </a:r>
            <a:endParaRPr lang="en-SG" b="1" dirty="0" smtClean="0"/>
          </a:p>
          <a:p>
            <a:r>
              <a:rPr lang="en-US" b="1" smtClean="0"/>
              <a:t> </a:t>
            </a:r>
            <a:endParaRPr lang="en-SG" b="1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List of Shops for materials/components.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en-SG" dirty="0" err="1" smtClean="0"/>
              <a:t>Sim-lim</a:t>
            </a:r>
            <a:r>
              <a:rPr lang="en-SG" dirty="0" smtClean="0"/>
              <a:t> tower</a:t>
            </a:r>
          </a:p>
          <a:p>
            <a:pPr lvl="1"/>
            <a:r>
              <a:rPr lang="en-SG" dirty="0" smtClean="0"/>
              <a:t>B1 Continental Electronic</a:t>
            </a:r>
          </a:p>
          <a:p>
            <a:pPr lvl="1"/>
            <a:r>
              <a:rPr lang="en-SG" dirty="0" smtClean="0"/>
              <a:t>4F </a:t>
            </a:r>
            <a:r>
              <a:rPr lang="en-SG" dirty="0" err="1" smtClean="0"/>
              <a:t>Kaichin</a:t>
            </a:r>
            <a:r>
              <a:rPr lang="en-SG" dirty="0" smtClean="0"/>
              <a:t>/</a:t>
            </a:r>
            <a:r>
              <a:rPr lang="en-SG" dirty="0" err="1" smtClean="0"/>
              <a:t>SunLight</a:t>
            </a:r>
            <a:endParaRPr lang="en-SG" dirty="0" smtClean="0"/>
          </a:p>
          <a:p>
            <a:pPr lvl="0"/>
            <a:r>
              <a:rPr lang="en-SG" dirty="0" err="1" smtClean="0"/>
              <a:t>Sgbotic</a:t>
            </a:r>
            <a:r>
              <a:rPr lang="en-SG" dirty="0" smtClean="0"/>
              <a:t>:</a:t>
            </a:r>
          </a:p>
          <a:p>
            <a:pPr lvl="1"/>
            <a:r>
              <a:rPr lang="en-SG" dirty="0" smtClean="0"/>
              <a:t> </a:t>
            </a:r>
            <a:r>
              <a:rPr lang="en-SG" i="1" dirty="0" smtClean="0">
                <a:hlinkClick r:id="rId3"/>
              </a:rPr>
              <a:t>www.sgbotic.com</a:t>
            </a:r>
            <a:endParaRPr lang="en-SG" i="1" dirty="0" smtClean="0"/>
          </a:p>
          <a:p>
            <a:pPr lvl="0"/>
            <a:r>
              <a:rPr lang="en-SG" dirty="0" err="1" smtClean="0"/>
              <a:t>Sparkfun</a:t>
            </a:r>
            <a:r>
              <a:rPr lang="en-SG" dirty="0" smtClean="0"/>
              <a:t> products</a:t>
            </a:r>
          </a:p>
          <a:p>
            <a:pPr lvl="1"/>
            <a:r>
              <a:rPr lang="en-SG" dirty="0" smtClean="0"/>
              <a:t>http://www.sparkfun.com/</a:t>
            </a:r>
          </a:p>
          <a:p>
            <a:pPr lvl="0"/>
            <a:r>
              <a:rPr lang="en-SG" dirty="0" smtClean="0"/>
              <a:t>Element14</a:t>
            </a:r>
          </a:p>
          <a:p>
            <a:pPr lvl="1"/>
            <a:r>
              <a:rPr lang="en-SG" dirty="0" smtClean="0"/>
              <a:t>http://sg.element14.com/</a:t>
            </a:r>
          </a:p>
          <a:p>
            <a:pPr lvl="0"/>
            <a:r>
              <a:rPr lang="en-SG" dirty="0" smtClean="0"/>
              <a:t>RS-components</a:t>
            </a:r>
          </a:p>
          <a:p>
            <a:pPr lvl="1"/>
            <a:r>
              <a:rPr lang="en-SG" dirty="0" smtClean="0"/>
              <a:t>http://singapore.rs-online.com</a:t>
            </a:r>
          </a:p>
          <a:p>
            <a:pPr lvl="0"/>
            <a:r>
              <a:rPr lang="en-US" dirty="0" err="1" smtClean="0"/>
              <a:t>RotorHobby</a:t>
            </a:r>
            <a:endParaRPr lang="en-SG" dirty="0" smtClean="0"/>
          </a:p>
          <a:p>
            <a:pPr lvl="1"/>
            <a:r>
              <a:rPr lang="en-SG" dirty="0" smtClean="0"/>
              <a:t>http://rotor.com.sg/</a:t>
            </a:r>
          </a:p>
          <a:p>
            <a:pPr lvl="0"/>
            <a:r>
              <a:rPr lang="en-US" dirty="0" err="1" smtClean="0"/>
              <a:t>McMasterCarr</a:t>
            </a:r>
            <a:endParaRPr lang="en-SG" dirty="0" smtClean="0"/>
          </a:p>
          <a:p>
            <a:pPr lvl="1"/>
            <a:r>
              <a:rPr lang="en-SG" dirty="0" smtClean="0"/>
              <a:t>http://www.mcmaster.com/#</a:t>
            </a:r>
          </a:p>
          <a:p>
            <a:pPr lvl="0"/>
            <a:r>
              <a:rPr lang="en-US" i="1" dirty="0" err="1" smtClean="0"/>
              <a:t>ServoCity</a:t>
            </a:r>
            <a:endParaRPr lang="en-US" i="1" dirty="0" smtClean="0"/>
          </a:p>
          <a:p>
            <a:pPr lvl="1"/>
            <a:r>
              <a:rPr lang="en-US" i="1" dirty="0" smtClean="0"/>
              <a:t>http://www.servocity.com</a:t>
            </a:r>
          </a:p>
          <a:p>
            <a:endParaRPr lang="en-S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Resistor </a:t>
            </a:r>
            <a:r>
              <a:rPr lang="en-US" altLang="ja-JP" dirty="0" err="1">
                <a:ea typeface="ＭＳ Ｐゴシック" pitchFamily="34" charset="-128"/>
              </a:rPr>
              <a:t>ColorCode</a:t>
            </a:r>
            <a:endParaRPr lang="en-US" altLang="ja-JP" dirty="0">
              <a:ea typeface="ＭＳ Ｐゴシック" pitchFamily="34" charset="-128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0663" y="1250950"/>
            <a:ext cx="3886200" cy="5257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1 : Brown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2 : Red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3 : Orange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4 : Yellow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5 : Green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6 : Blue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7 : Purple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6666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8 : Gray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9 : White</a:t>
            </a:r>
            <a:r>
              <a:rPr lang="en-US" altLang="ja-JP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0 : Black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ja-JP" sz="20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Tolerance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+/- 5%   : Gold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+/- 10% : Silver</a:t>
            </a:r>
            <a:r>
              <a:rPr lang="en-US" altLang="ja-JP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  </a:t>
            </a:r>
          </a:p>
        </p:txBody>
      </p:sp>
      <p:pic>
        <p:nvPicPr>
          <p:cNvPr id="15365" name="Picture 5" descr="http://www.leonaudio.com.au/res-code.gif"/>
          <p:cNvPicPr>
            <a:picLocks noChangeAspect="1" noChangeArrowheads="1"/>
          </p:cNvPicPr>
          <p:nvPr/>
        </p:nvPicPr>
        <p:blipFill>
          <a:blip r:embed="rId3" cstate="print"/>
          <a:srcRect l="4079" t="15521" r="2679" b="2965"/>
          <a:stretch>
            <a:fillRect/>
          </a:stretch>
        </p:blipFill>
        <p:spPr bwMode="auto">
          <a:xfrm>
            <a:off x="903288" y="1227138"/>
            <a:ext cx="3702050" cy="480218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Reading </a:t>
            </a:r>
            <a:r>
              <a:rPr lang="en-US" altLang="ja-JP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Resistor Color </a:t>
            </a:r>
            <a:r>
              <a:rPr lang="en-US" altLang="ja-JP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Code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6996" y="18288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ja-JP" dirty="0">
                <a:solidFill>
                  <a:srgbClr val="663300"/>
                </a:solidFill>
                <a:ea typeface="ＭＳ Ｐゴシック" pitchFamily="34" charset="-128"/>
              </a:rPr>
              <a:t>Brown</a:t>
            </a:r>
            <a:r>
              <a:rPr lang="en-US" altLang="ja-JP" dirty="0">
                <a:ea typeface="ＭＳ Ｐゴシック" pitchFamily="34" charset="-128"/>
              </a:rPr>
              <a:t> Black </a:t>
            </a:r>
            <a:r>
              <a:rPr lang="en-US" altLang="ja-JP" dirty="0" smtClean="0">
                <a:ea typeface="ＭＳ Ｐゴシック" pitchFamily="34" charset="-128"/>
              </a:rPr>
              <a:t>  </a:t>
            </a:r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Red</a:t>
            </a:r>
            <a:r>
              <a:rPr lang="en-US" altLang="ja-JP" dirty="0" smtClean="0">
                <a:ea typeface="ＭＳ Ｐゴシック" pitchFamily="34" charset="-128"/>
              </a:rPr>
              <a:t>  Gold</a:t>
            </a:r>
            <a:endParaRPr lang="en-US" altLang="ja-JP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   </a:t>
            </a:r>
            <a:r>
              <a:rPr lang="en-US" altLang="ja-JP" dirty="0">
                <a:solidFill>
                  <a:srgbClr val="663300"/>
                </a:solidFill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       0    x </a:t>
            </a:r>
            <a:r>
              <a:rPr lang="en-US" altLang="ja-JP" dirty="0" smtClean="0">
                <a:ea typeface="ＭＳ Ｐゴシック" pitchFamily="34" charset="-128"/>
              </a:rPr>
              <a:t> 1</a:t>
            </a:r>
            <a:r>
              <a:rPr lang="en-US" altLang="ja-JP" dirty="0" smtClean="0">
                <a:solidFill>
                  <a:srgbClr val="FF0000"/>
                </a:solidFill>
                <a:ea typeface="ＭＳ Ｐゴシック" pitchFamily="34" charset="-128"/>
              </a:rPr>
              <a:t>00</a:t>
            </a:r>
            <a:r>
              <a:rPr lang="en-US" altLang="ja-JP" baseline="30000" dirty="0" smtClean="0">
                <a:ea typeface="ＭＳ Ｐゴシック" pitchFamily="34" charset="-128"/>
              </a:rPr>
              <a:t>       +/- </a:t>
            </a:r>
            <a:r>
              <a:rPr lang="en-US" altLang="ja-JP" baseline="30000" dirty="0">
                <a:ea typeface="ＭＳ Ｐゴシック" pitchFamily="34" charset="-128"/>
              </a:rPr>
              <a:t>5%</a:t>
            </a:r>
            <a:r>
              <a:rPr lang="en-US" altLang="ja-JP" dirty="0">
                <a:ea typeface="ＭＳ Ｐゴシック" pitchFamily="34" charset="-128"/>
              </a:rPr>
              <a:t>  = 1000 = 1k Ohm</a:t>
            </a:r>
          </a:p>
          <a:p>
            <a:pPr>
              <a:buFont typeface="Wingdings" pitchFamily="2" charset="2"/>
              <a:buNone/>
            </a:pPr>
            <a:r>
              <a:rPr lang="en-US" altLang="ja-JP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Yellow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dirty="0">
                <a:solidFill>
                  <a:srgbClr val="9900CC"/>
                </a:solidFill>
                <a:ea typeface="ＭＳ Ｐゴシック" pitchFamily="34" charset="-128"/>
              </a:rPr>
              <a:t>Purple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dirty="0">
                <a:solidFill>
                  <a:srgbClr val="FF9900"/>
                </a:solidFill>
                <a:ea typeface="ＭＳ Ｐゴシック" pitchFamily="34" charset="-128"/>
              </a:rPr>
              <a:t>Orange</a:t>
            </a:r>
            <a:r>
              <a:rPr lang="en-US" altLang="ja-JP" dirty="0">
                <a:ea typeface="ＭＳ Ｐゴシック" pitchFamily="34" charset="-128"/>
              </a:rPr>
              <a:t>  Gold</a:t>
            </a:r>
          </a:p>
          <a:p>
            <a:pPr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   </a:t>
            </a:r>
            <a:r>
              <a:rPr lang="en-US" altLang="ja-JP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4 </a:t>
            </a:r>
            <a:r>
              <a:rPr lang="en-US" altLang="ja-JP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 </a:t>
            </a:r>
            <a:r>
              <a:rPr lang="en-US" altLang="ja-JP" dirty="0">
                <a:ea typeface="ＭＳ Ｐゴシック" pitchFamily="34" charset="-128"/>
              </a:rPr>
              <a:t>      </a:t>
            </a:r>
            <a:r>
              <a:rPr lang="en-US" altLang="ja-JP" dirty="0">
                <a:solidFill>
                  <a:srgbClr val="9900CC"/>
                </a:solidFill>
                <a:ea typeface="ＭＳ Ｐゴシック" pitchFamily="34" charset="-128"/>
              </a:rPr>
              <a:t>7</a:t>
            </a:r>
            <a:r>
              <a:rPr lang="en-US" altLang="ja-JP" dirty="0">
                <a:ea typeface="ＭＳ Ｐゴシック" pitchFamily="34" charset="-128"/>
              </a:rPr>
              <a:t>   </a:t>
            </a:r>
            <a:r>
              <a:rPr lang="en-US" altLang="ja-JP" dirty="0" smtClean="0">
                <a:ea typeface="ＭＳ Ｐゴシック" pitchFamily="34" charset="-128"/>
              </a:rPr>
              <a:t>x 1</a:t>
            </a:r>
            <a:r>
              <a:rPr lang="en-US" altLang="ja-JP" dirty="0" smtClean="0">
                <a:solidFill>
                  <a:srgbClr val="FF9900"/>
                </a:solidFill>
                <a:ea typeface="ＭＳ Ｐゴシック" pitchFamily="34" charset="-128"/>
              </a:rPr>
              <a:t>000</a:t>
            </a:r>
            <a:r>
              <a:rPr lang="en-US" altLang="ja-JP" baseline="30000" dirty="0" smtClean="0">
                <a:solidFill>
                  <a:srgbClr val="FF9900"/>
                </a:solidFill>
                <a:ea typeface="ＭＳ Ｐゴシック" pitchFamily="34" charset="-128"/>
              </a:rPr>
              <a:t>    </a:t>
            </a:r>
            <a:r>
              <a:rPr lang="en-US" altLang="ja-JP" baseline="30000" dirty="0" smtClean="0">
                <a:ea typeface="ＭＳ Ｐゴシック" pitchFamily="34" charset="-128"/>
              </a:rPr>
              <a:t>+/- </a:t>
            </a:r>
            <a:r>
              <a:rPr lang="en-US" altLang="ja-JP" baseline="30000" dirty="0">
                <a:ea typeface="ＭＳ Ｐゴシック" pitchFamily="34" charset="-128"/>
              </a:rPr>
              <a:t>5%</a:t>
            </a:r>
            <a:r>
              <a:rPr lang="en-US" altLang="ja-JP" dirty="0">
                <a:ea typeface="ＭＳ Ｐゴシック" pitchFamily="34" charset="-128"/>
              </a:rPr>
              <a:t> = 47000 = 47k</a:t>
            </a:r>
          </a:p>
          <a:p>
            <a:pPr>
              <a:buFont typeface="Wingdings" pitchFamily="2" charset="2"/>
              <a:buNone/>
            </a:pPr>
            <a:r>
              <a:rPr lang="en-US" altLang="ja-JP" dirty="0">
                <a:solidFill>
                  <a:srgbClr val="663300"/>
                </a:solidFill>
                <a:ea typeface="ＭＳ Ｐゴシック" pitchFamily="34" charset="-128"/>
              </a:rPr>
              <a:t>Brown</a:t>
            </a:r>
            <a:r>
              <a:rPr lang="en-US" altLang="ja-JP" dirty="0">
                <a:ea typeface="ＭＳ Ｐゴシック" pitchFamily="34" charset="-128"/>
              </a:rPr>
              <a:t> Black </a:t>
            </a:r>
            <a:r>
              <a:rPr lang="en-US" altLang="ja-JP" dirty="0" smtClean="0">
                <a:ea typeface="ＭＳ Ｐゴシック" pitchFamily="34" charset="-128"/>
              </a:rPr>
              <a:t>  </a:t>
            </a:r>
            <a:r>
              <a:rPr lang="en-US" altLang="ja-JP" dirty="0" smtClean="0">
                <a:solidFill>
                  <a:srgbClr val="FF9900"/>
                </a:solidFill>
                <a:ea typeface="ＭＳ Ｐゴシック" pitchFamily="34" charset="-128"/>
              </a:rPr>
              <a:t>Orange</a:t>
            </a:r>
            <a:r>
              <a:rPr lang="en-US" altLang="ja-JP" dirty="0" smtClean="0">
                <a:ea typeface="ＭＳ Ｐゴシック" pitchFamily="34" charset="-128"/>
              </a:rPr>
              <a:t>    Gold </a:t>
            </a:r>
            <a:endParaRPr lang="en-US" altLang="ja-JP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   ?        ?        x  </a:t>
            </a:r>
            <a:r>
              <a:rPr lang="en-US" altLang="ja-JP" dirty="0" smtClean="0">
                <a:ea typeface="ＭＳ Ｐゴシック" pitchFamily="34" charset="-128"/>
              </a:rPr>
              <a:t>1?       </a:t>
            </a:r>
            <a:r>
              <a:rPr lang="en-US" altLang="ja-JP" dirty="0">
                <a:ea typeface="ＭＳ Ｐゴシック" pitchFamily="34" charset="-128"/>
              </a:rPr>
              <a:t>?    =   ???</a:t>
            </a:r>
            <a:endParaRPr lang="en-US" altLang="ja-JP" baseline="30000" dirty="0">
              <a:ea typeface="ＭＳ Ｐゴシック" pitchFamily="34" charset="-128"/>
            </a:endParaRPr>
          </a:p>
        </p:txBody>
      </p:sp>
      <p:pic>
        <p:nvPicPr>
          <p:cNvPr id="4" name="Picture 3" descr="resistors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4458" b="25156"/>
          <a:stretch>
            <a:fillRect/>
          </a:stretch>
        </p:blipFill>
        <p:spPr>
          <a:xfrm>
            <a:off x="-634926" y="426485"/>
            <a:ext cx="3059832" cy="59342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1 Schematic - CProgram FilesEAGLE-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088" y="1838325"/>
            <a:ext cx="4054475" cy="4060825"/>
          </a:xfrm>
          <a:prstGeom prst="rect">
            <a:avLst/>
          </a:prstGeom>
          <a:noFill/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800" dirty="0">
                <a:ea typeface="ＭＳ Ｐゴシック" pitchFamily="34" charset="-128"/>
              </a:rPr>
              <a:t>How to lit a LED?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811713" y="2000250"/>
            <a:ext cx="3613150" cy="4525963"/>
          </a:xfrm>
        </p:spPr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Vs</a:t>
            </a:r>
            <a:r>
              <a:rPr lang="ja-JP" altLang="en-US">
                <a:ea typeface="ＭＳ Ｐゴシック" pitchFamily="34" charset="-128"/>
              </a:rPr>
              <a:t>　</a:t>
            </a:r>
            <a:r>
              <a:rPr lang="en-US" altLang="ja-JP" dirty="0">
                <a:ea typeface="ＭＳ Ｐゴシック" pitchFamily="34" charset="-128"/>
              </a:rPr>
              <a:t>= Battery Voltage</a:t>
            </a:r>
          </a:p>
          <a:p>
            <a:r>
              <a:rPr lang="en-US" altLang="ja-JP" dirty="0" err="1">
                <a:ea typeface="ＭＳ Ｐゴシック" pitchFamily="34" charset="-128"/>
              </a:rPr>
              <a:t>Vl</a:t>
            </a:r>
            <a:r>
              <a:rPr lang="en-US" altLang="ja-JP" dirty="0">
                <a:ea typeface="ＭＳ Ｐゴシック" pitchFamily="34" charset="-128"/>
              </a:rPr>
              <a:t> = LED forward voltage</a:t>
            </a:r>
          </a:p>
          <a:p>
            <a:r>
              <a:rPr lang="en-US" altLang="ja-JP" dirty="0">
                <a:ea typeface="ＭＳ Ｐゴシック" pitchFamily="34" charset="-128"/>
              </a:rPr>
              <a:t>R = Resistance</a:t>
            </a:r>
          </a:p>
          <a:p>
            <a:r>
              <a:rPr lang="en-US" altLang="ja-JP" dirty="0">
                <a:ea typeface="ＭＳ Ｐゴシック" pitchFamily="34" charset="-128"/>
              </a:rPr>
              <a:t>I = LED Current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615950" y="3224213"/>
            <a:ext cx="450850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ea typeface="ＭＳ Ｐゴシック" pitchFamily="34" charset="-128"/>
              </a:rPr>
              <a:t>Vs</a:t>
            </a:r>
            <a:endParaRPr lang="ja-JP" altLang="en-US">
              <a:ea typeface="ＭＳ Ｐゴシック" pitchFamily="34" charset="-128"/>
            </a:endParaRP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4048125" y="4302125"/>
            <a:ext cx="38735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ea typeface="ＭＳ Ｐゴシック" pitchFamily="34" charset="-128"/>
              </a:rPr>
              <a:t>Vl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3011488" y="2879725"/>
            <a:ext cx="34925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ea typeface="ＭＳ Ｐゴシック" pitchFamily="34" charset="-128"/>
              </a:rPr>
              <a:t>R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V="1">
            <a:off x="809625" y="2968625"/>
            <a:ext cx="0" cy="254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697288" y="3730625"/>
            <a:ext cx="24765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ea typeface="ＭＳ Ｐゴシック" pitchFamily="34" charset="-128"/>
              </a:rPr>
              <a:t>I</a:t>
            </a:r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671888" y="3778250"/>
            <a:ext cx="0" cy="344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SG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1963738" y="5818188"/>
            <a:ext cx="6878637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ja-JP" sz="1900">
                <a:latin typeface="Helvetica" pitchFamily="34" charset="0"/>
                <a:ea typeface="ＭＳ Ｐゴシック" pitchFamily="34" charset="-128"/>
              </a:rPr>
              <a:t>LED Brightness = I = LED current. Usually 10mA ~  30mA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Ohm</a:t>
            </a:r>
            <a:r>
              <a:rPr lang="en-US" altLang="ja-JP" dirty="0">
                <a:latin typeface="Arial"/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Law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3400" dirty="0">
                <a:ea typeface="ＭＳ Ｐゴシック" pitchFamily="34" charset="-128"/>
              </a:rPr>
              <a:t>V = IR    : </a:t>
            </a:r>
          </a:p>
          <a:p>
            <a:pPr lvl="1"/>
            <a:r>
              <a:rPr lang="en-US" altLang="ja-JP" sz="3000" dirty="0">
                <a:ea typeface="ＭＳ Ｐゴシック" pitchFamily="34" charset="-128"/>
              </a:rPr>
              <a:t>Voltage = Current x Resistance</a:t>
            </a:r>
          </a:p>
          <a:p>
            <a:r>
              <a:rPr lang="en-US" altLang="ja-JP" sz="3400" dirty="0">
                <a:ea typeface="ＭＳ Ｐゴシック" pitchFamily="34" charset="-128"/>
              </a:rPr>
              <a:t>I = V / R : </a:t>
            </a:r>
          </a:p>
          <a:p>
            <a:pPr lvl="1"/>
            <a:r>
              <a:rPr lang="en-US" altLang="ja-JP" sz="3000" dirty="0">
                <a:ea typeface="ＭＳ Ｐゴシック" pitchFamily="34" charset="-128"/>
              </a:rPr>
              <a:t>Current = Voltage / Resistance</a:t>
            </a:r>
          </a:p>
          <a:p>
            <a:r>
              <a:rPr lang="en-US" altLang="ja-JP" sz="3400" dirty="0">
                <a:ea typeface="ＭＳ Ｐゴシック" pitchFamily="34" charset="-128"/>
              </a:rPr>
              <a:t>R = V / I : </a:t>
            </a:r>
          </a:p>
          <a:p>
            <a:pPr lvl="1"/>
            <a:r>
              <a:rPr lang="en-US" altLang="ja-JP" sz="3000" dirty="0">
                <a:ea typeface="ＭＳ Ｐゴシック" pitchFamily="34" charset="-128"/>
              </a:rPr>
              <a:t>Resistance = Voltage / Current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00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</TotalTime>
  <Words>1007</Words>
  <Application>Microsoft Office PowerPoint</Application>
  <PresentationFormat>On-screen Show (4:3)</PresentationFormat>
  <Paragraphs>434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C0Ding Workshop Wk03:Yuta Nakayama</vt:lpstr>
      <vt:lpstr>Quick Review:Week02</vt:lpstr>
      <vt:lpstr>LED1:: My 1st LED Circuit</vt:lpstr>
      <vt:lpstr>Water Analogy of Electrical Circuit </vt:lpstr>
      <vt:lpstr>Q1: Why do you need a resistor here?</vt:lpstr>
      <vt:lpstr>Resistor ColorCode</vt:lpstr>
      <vt:lpstr>Reading Resistor Color Code</vt:lpstr>
      <vt:lpstr>How to lit a LED?</vt:lpstr>
      <vt:lpstr>Ohm’s Law</vt:lpstr>
      <vt:lpstr>How to lit a LED? = How to choose resistor value?</vt:lpstr>
      <vt:lpstr>Cable Color Convention</vt:lpstr>
      <vt:lpstr>Arduino Board(Power Signal)</vt:lpstr>
      <vt:lpstr>Arduino Board</vt:lpstr>
      <vt:lpstr>digitalWrite(pin,value)</vt:lpstr>
      <vt:lpstr>digitalRead(pin)</vt:lpstr>
      <vt:lpstr>analogWrite(pin,val),/analogRead(pin)</vt:lpstr>
      <vt:lpstr>Power Sources</vt:lpstr>
      <vt:lpstr>Battery Types</vt:lpstr>
      <vt:lpstr>Battery Capacity</vt:lpstr>
      <vt:lpstr>Electrical Signals</vt:lpstr>
      <vt:lpstr>Quick Overview:Week03</vt:lpstr>
      <vt:lpstr>Multimeter</vt:lpstr>
      <vt:lpstr>Multimeter</vt:lpstr>
      <vt:lpstr>3-1 Sensor modules (1hr)</vt:lpstr>
      <vt:lpstr>Touch Sensor/  </vt:lpstr>
      <vt:lpstr>Touch Sensor</vt:lpstr>
      <vt:lpstr>Sound Sensor/ </vt:lpstr>
      <vt:lpstr>SoundSensor/ microphone amplifier</vt:lpstr>
      <vt:lpstr>Sound Sensor Components List</vt:lpstr>
      <vt:lpstr>Sound Sensor ASSY</vt:lpstr>
      <vt:lpstr>Do Check All connections            before plug into Arduino</vt:lpstr>
      <vt:lpstr>Making a Pressure Sensor</vt:lpstr>
      <vt:lpstr>Pressure Sensor Circuit</vt:lpstr>
      <vt:lpstr>List of Actuators</vt:lpstr>
      <vt:lpstr>DC Geared motor</vt:lpstr>
      <vt:lpstr>FET module</vt:lpstr>
      <vt:lpstr>DC Geared Motor Control (FET driver)</vt:lpstr>
      <vt:lpstr>DC Motor Control (H-Bridge driver)</vt:lpstr>
      <vt:lpstr>Servo Motor (Geared motor + angle sensor)</vt:lpstr>
      <vt:lpstr>Linear Servo</vt:lpstr>
      <vt:lpstr>Servo Control</vt:lpstr>
      <vt:lpstr>What do we do with Sensors/Actuators?</vt:lpstr>
      <vt:lpstr>Making Things Move Dustin Roberts</vt:lpstr>
      <vt:lpstr>Basic Mechatronics</vt:lpstr>
      <vt:lpstr>Lever</vt:lpstr>
      <vt:lpstr>Output = Di/Do</vt:lpstr>
      <vt:lpstr>Pulley:  </vt:lpstr>
      <vt:lpstr>Gear </vt:lpstr>
      <vt:lpstr>Making Laser Cut Gears with InkScape Tutorial</vt:lpstr>
      <vt:lpstr>Assignment1: Rolling Ball machine</vt:lpstr>
      <vt:lpstr>List of Shops for materials/components.</vt:lpstr>
    </vt:vector>
  </TitlesOfParts>
  <Company>National University of Singapore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3-0 Arduino Programming Review</dc:title>
  <dc:creator>Nakayama Yuta</dc:creator>
  <cp:lastModifiedBy>Nakayama Yuta</cp:lastModifiedBy>
  <cp:revision>118</cp:revision>
  <dcterms:created xsi:type="dcterms:W3CDTF">2012-08-31T04:03:51Z</dcterms:created>
  <dcterms:modified xsi:type="dcterms:W3CDTF">2012-09-05T07:08:13Z</dcterms:modified>
</cp:coreProperties>
</file>